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45"/>
  </p:notesMasterIdLst>
  <p:handoutMasterIdLst>
    <p:handoutMasterId r:id="rId46"/>
  </p:handoutMasterIdLst>
  <p:sldIdLst>
    <p:sldId id="256" r:id="rId2"/>
    <p:sldId id="485" r:id="rId3"/>
    <p:sldId id="484" r:id="rId4"/>
    <p:sldId id="466" r:id="rId5"/>
    <p:sldId id="488" r:id="rId6"/>
    <p:sldId id="474" r:id="rId7"/>
    <p:sldId id="480" r:id="rId8"/>
    <p:sldId id="481" r:id="rId9"/>
    <p:sldId id="482" r:id="rId10"/>
    <p:sldId id="483" r:id="rId11"/>
    <p:sldId id="486" r:id="rId12"/>
    <p:sldId id="487" r:id="rId13"/>
    <p:sldId id="475" r:id="rId14"/>
    <p:sldId id="468" r:id="rId15"/>
    <p:sldId id="465" r:id="rId16"/>
    <p:sldId id="461" r:id="rId17"/>
    <p:sldId id="464" r:id="rId18"/>
    <p:sldId id="463" r:id="rId19"/>
    <p:sldId id="462" r:id="rId20"/>
    <p:sldId id="427" r:id="rId21"/>
    <p:sldId id="430" r:id="rId22"/>
    <p:sldId id="438" r:id="rId23"/>
    <p:sldId id="440" r:id="rId24"/>
    <p:sldId id="441" r:id="rId25"/>
    <p:sldId id="442" r:id="rId26"/>
    <p:sldId id="443" r:id="rId27"/>
    <p:sldId id="444" r:id="rId28"/>
    <p:sldId id="446" r:id="rId29"/>
    <p:sldId id="445" r:id="rId30"/>
    <p:sldId id="447" r:id="rId31"/>
    <p:sldId id="448" r:id="rId32"/>
    <p:sldId id="449" r:id="rId33"/>
    <p:sldId id="450" r:id="rId34"/>
    <p:sldId id="451" r:id="rId35"/>
    <p:sldId id="455" r:id="rId36"/>
    <p:sldId id="452" r:id="rId37"/>
    <p:sldId id="456" r:id="rId38"/>
    <p:sldId id="453" r:id="rId39"/>
    <p:sldId id="457" r:id="rId40"/>
    <p:sldId id="459" r:id="rId41"/>
    <p:sldId id="396" r:id="rId42"/>
    <p:sldId id="479" r:id="rId43"/>
    <p:sldId id="454" r:id="rId44"/>
  </p:sldIdLst>
  <p:sldSz cx="9144000" cy="6858000" type="screen4x3"/>
  <p:notesSz cx="9866313" cy="6735763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CC33"/>
    <a:srgbClr val="000000"/>
    <a:srgbClr val="3300F0"/>
    <a:srgbClr val="DADED7"/>
    <a:srgbClr val="D7DBD3"/>
    <a:srgbClr val="F5F6F3"/>
    <a:srgbClr val="E4E5DC"/>
    <a:srgbClr val="DFE1D9"/>
    <a:srgbClr val="4F5047"/>
    <a:srgbClr val="EAE9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70" autoAdjust="0"/>
    <p:restoredTop sz="95076" autoAdjust="0"/>
  </p:normalViewPr>
  <p:slideViewPr>
    <p:cSldViewPr snapToGrid="0">
      <p:cViewPr varScale="1">
        <p:scale>
          <a:sx n="116" d="100"/>
          <a:sy n="116" d="100"/>
        </p:scale>
        <p:origin x="1266" y="108"/>
      </p:cViewPr>
      <p:guideLst>
        <p:guide orient="horz" pos="2137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117" d="100"/>
          <a:sy n="117" d="100"/>
        </p:scale>
        <p:origin x="2088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275402" cy="33795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5588628" y="0"/>
            <a:ext cx="4275402" cy="33795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455A23-F486-4562-8EA7-36DFBE1C2167}" type="datetimeFigureOut">
              <a:rPr lang="ko-KR" altLang="en-US" smtClean="0"/>
              <a:t>2023-10-31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6397806"/>
            <a:ext cx="4275402" cy="33795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5588628" y="6397806"/>
            <a:ext cx="4275402" cy="33795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04B9E6-318C-40BE-A2B8-0A59940F12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116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275402" cy="33795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588628" y="0"/>
            <a:ext cx="4275402" cy="33795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999555-4C6C-4900-9A12-F4B23660F8CB}" type="datetimeFigureOut">
              <a:rPr lang="ko-KR" altLang="en-US" smtClean="0"/>
              <a:t>2023-10-31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417888" y="841375"/>
            <a:ext cx="3030537" cy="22733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86632" y="3241586"/>
            <a:ext cx="7893050" cy="265220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397806"/>
            <a:ext cx="4275402" cy="33795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588628" y="6397806"/>
            <a:ext cx="4275402" cy="33795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501305-8C7D-43D4-A953-0621B61048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97807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501305-8C7D-43D4-A953-0621B61048C3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87016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01962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86229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05621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70332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09604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20817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59296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45608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6179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9038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72303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483588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638094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745194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757377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424070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772169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642344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387678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225546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01728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418000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781745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231052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384477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24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273124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519947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571957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806067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40822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37694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60502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2297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06062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38199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67216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21199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903615"/>
            <a:ext cx="9144000" cy="1533698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1" name="그림 10"/>
          <p:cNvPicPr>
            <a:picLocks noChangeAspect="1"/>
          </p:cNvPicPr>
          <p:nvPr userDrawn="1"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26638"/>
            <a:ext cx="2271891" cy="731362"/>
          </a:xfrm>
          <a:prstGeom prst="rect">
            <a:avLst/>
          </a:prstGeom>
        </p:spPr>
      </p:pic>
      <p:sp>
        <p:nvSpPr>
          <p:cNvPr id="12" name="Rectangle 3"/>
          <p:cNvSpPr/>
          <p:nvPr userDrawn="1"/>
        </p:nvSpPr>
        <p:spPr>
          <a:xfrm>
            <a:off x="0" y="1903615"/>
            <a:ext cx="591936" cy="1533698"/>
          </a:xfrm>
          <a:prstGeom prst="rect">
            <a:avLst/>
          </a:prstGeom>
          <a:solidFill>
            <a:srgbClr val="FFD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" name="그림 5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84" t="25193" r="45322" b="26206"/>
          <a:stretch/>
        </p:blipFill>
        <p:spPr>
          <a:xfrm>
            <a:off x="7504717" y="6216996"/>
            <a:ext cx="1577129" cy="560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6256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4B33BC-62FB-43CB-919F-EDF876B0D9C2}" type="datetimeFigureOut">
              <a:rPr lang="ko-KR" altLang="en-US" smtClean="0"/>
              <a:t>2023-10-31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20C98-2F22-4B69-B3FA-AA15BB10FC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27705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7963" y="695325"/>
            <a:ext cx="1971675" cy="4800600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78644" y="714376"/>
            <a:ext cx="5800725" cy="540067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4B33BC-62FB-43CB-919F-EDF876B0D9C2}" type="datetimeFigureOut">
              <a:rPr lang="ko-KR" altLang="en-US" smtClean="0"/>
              <a:t>2023-10-31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20C98-2F22-4B69-B3FA-AA15BB10FC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27096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4B595-08E5-41AD-9875-71BB839532AA}" type="datetimeFigureOut">
              <a:rPr lang="ko-KR" altLang="en-US" smtClean="0"/>
              <a:t>2023-10-31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686D9E-327F-4B69-A64F-3FA60B60CC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6616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기초연구실의필요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5">
            <a:extLst>
              <a:ext uri="{FF2B5EF4-FFF2-40B4-BE49-F238E27FC236}">
                <a16:creationId xmlns:a16="http://schemas.microsoft.com/office/drawing/2014/main" xmlns="" id="{E6CD18C3-801B-4C5D-9C01-BB5BB346B3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58282" y="6364976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625E1F-6FEB-4613-B157-88EDDAE47D0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3225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0" y="0"/>
            <a:ext cx="9144000" cy="625526"/>
          </a:xfrm>
          <a:prstGeom prst="rect">
            <a:avLst/>
          </a:prstGeom>
          <a:gradFill flip="none" rotWithShape="1">
            <a:gsLst>
              <a:gs pos="0">
                <a:srgbClr val="000000"/>
              </a:gs>
              <a:gs pos="65000">
                <a:srgbClr val="4E4E4E"/>
              </a:gs>
              <a:gs pos="100000">
                <a:schemeClr val="bg1">
                  <a:lumMod val="6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68236"/>
            <a:ext cx="8079581" cy="489053"/>
          </a:xfrm>
        </p:spPr>
        <p:txBody>
          <a:bodyPr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2600" b="1" kern="1200" spc="-120" baseline="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72087" y="6267796"/>
            <a:ext cx="871913" cy="526729"/>
          </a:xfrm>
        </p:spPr>
        <p:txBody>
          <a:bodyPr/>
          <a:lstStyle>
            <a:lvl1pPr>
              <a:defRPr sz="2400" b="1">
                <a:ln>
                  <a:noFill/>
                </a:ln>
                <a:solidFill>
                  <a:schemeClr val="tx1">
                    <a:alpha val="20000"/>
                  </a:schemeClr>
                </a:solidFill>
              </a:defRPr>
            </a:lvl1pPr>
          </a:lstStyle>
          <a:p>
            <a:fld id="{24C20C98-2F22-4B69-B3FA-AA15BB10FC81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10" name="직사각형 9"/>
          <p:cNvSpPr/>
          <p:nvPr userDrawn="1"/>
        </p:nvSpPr>
        <p:spPr>
          <a:xfrm>
            <a:off x="0" y="623454"/>
            <a:ext cx="9144000" cy="91440"/>
          </a:xfrm>
          <a:prstGeom prst="rect">
            <a:avLst/>
          </a:prstGeom>
          <a:solidFill>
            <a:srgbClr val="FFD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2920691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4711283" y="2868295"/>
            <a:ext cx="4414376" cy="112755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200000"/>
              </a:lnSpc>
            </a:pPr>
            <a:endParaRPr lang="en-US" altLang="ko-KR" sz="4000" dirty="0">
              <a:solidFill>
                <a:schemeClr val="bg1"/>
              </a:solidFill>
              <a:latin typeface="Noto Sans Korean Light" pitchFamily="34" charset="-127"/>
              <a:ea typeface="Noto Sans Korean Light" pitchFamily="34" charset="-127"/>
            </a:endParaRPr>
          </a:p>
        </p:txBody>
      </p:sp>
      <p:sp>
        <p:nvSpPr>
          <p:cNvPr id="8" name="직사각형 7"/>
          <p:cNvSpPr/>
          <p:nvPr userDrawn="1"/>
        </p:nvSpPr>
        <p:spPr>
          <a:xfrm>
            <a:off x="5301884" y="3967246"/>
            <a:ext cx="3840000" cy="9601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noFill/>
            </a:endParaRPr>
          </a:p>
        </p:txBody>
      </p:sp>
      <p:sp>
        <p:nvSpPr>
          <p:cNvPr id="9" name="직사각형 8"/>
          <p:cNvSpPr/>
          <p:nvPr userDrawn="1"/>
        </p:nvSpPr>
        <p:spPr>
          <a:xfrm>
            <a:off x="5304655" y="4061457"/>
            <a:ext cx="3840000" cy="96011"/>
          </a:xfrm>
          <a:prstGeom prst="rect">
            <a:avLst/>
          </a:prstGeom>
          <a:solidFill>
            <a:srgbClr val="FFD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28135186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3"/>
          <p:cNvSpPr/>
          <p:nvPr userDrawn="1"/>
        </p:nvSpPr>
        <p:spPr>
          <a:xfrm>
            <a:off x="6018414" y="0"/>
            <a:ext cx="3125585" cy="6858000"/>
          </a:xfrm>
          <a:prstGeom prst="rect">
            <a:avLst/>
          </a:prstGeom>
          <a:solidFill>
            <a:srgbClr val="FFD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직사각형 8"/>
          <p:cNvSpPr/>
          <p:nvPr userDrawn="1"/>
        </p:nvSpPr>
        <p:spPr>
          <a:xfrm>
            <a:off x="-1920000" y="4585158"/>
            <a:ext cx="3840000" cy="96011"/>
          </a:xfrm>
          <a:prstGeom prst="rect">
            <a:avLst/>
          </a:prstGeom>
          <a:solidFill>
            <a:srgbClr val="FFD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10707402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3"/>
          <p:cNvSpPr/>
          <p:nvPr userDrawn="1"/>
        </p:nvSpPr>
        <p:spPr>
          <a:xfrm>
            <a:off x="0" y="0"/>
            <a:ext cx="9143999" cy="6858000"/>
          </a:xfrm>
          <a:prstGeom prst="rect">
            <a:avLst/>
          </a:prstGeom>
          <a:solidFill>
            <a:srgbClr val="FFD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3"/>
          <p:cNvSpPr/>
          <p:nvPr userDrawn="1"/>
        </p:nvSpPr>
        <p:spPr>
          <a:xfrm>
            <a:off x="0" y="0"/>
            <a:ext cx="5324475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직사각형 13"/>
          <p:cNvSpPr/>
          <p:nvPr userDrawn="1"/>
        </p:nvSpPr>
        <p:spPr>
          <a:xfrm rot="2700000">
            <a:off x="2910862" y="1013306"/>
            <a:ext cx="4841904" cy="4841904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3562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3"/>
          <p:cNvSpPr/>
          <p:nvPr userDrawn="1"/>
        </p:nvSpPr>
        <p:spPr>
          <a:xfrm flipH="1">
            <a:off x="0" y="0"/>
            <a:ext cx="1612669" cy="6858000"/>
          </a:xfrm>
          <a:prstGeom prst="rect">
            <a:avLst/>
          </a:prstGeom>
          <a:solidFill>
            <a:srgbClr val="FFD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5822059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4B33BC-62FB-43CB-919F-EDF876B0D9C2}" type="datetimeFigureOut">
              <a:rPr lang="ko-KR" altLang="en-US" smtClean="0"/>
              <a:t>2023-10-31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20C98-2F22-4B69-B3FA-AA15BB10FC81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직사각형 4"/>
          <p:cNvSpPr/>
          <p:nvPr userDrawn="1"/>
        </p:nvSpPr>
        <p:spPr>
          <a:xfrm>
            <a:off x="0" y="0"/>
            <a:ext cx="9144000" cy="762000"/>
          </a:xfrm>
          <a:prstGeom prst="rect">
            <a:avLst/>
          </a:prstGeom>
          <a:solidFill>
            <a:srgbClr val="50B4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7" name="내용 개체 틀 6"/>
          <p:cNvSpPr>
            <a:spLocks noGrp="1"/>
          </p:cNvSpPr>
          <p:nvPr>
            <p:ph sz="quarter" idx="13" hasCustomPrompt="1"/>
          </p:nvPr>
        </p:nvSpPr>
        <p:spPr>
          <a:xfrm>
            <a:off x="69056" y="145425"/>
            <a:ext cx="8434387" cy="496601"/>
          </a:xfrm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</p:spTree>
    <p:extLst>
      <p:ext uri="{BB962C8B-B14F-4D97-AF65-F5344CB8AC3E}">
        <p14:creationId xmlns:p14="http://schemas.microsoft.com/office/powerpoint/2010/main" val="23098836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715000" y="0"/>
            <a:ext cx="3429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6196053" y="542282"/>
            <a:ext cx="2537460" cy="1920240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3600">
                <a:solidFill>
                  <a:srgbClr val="FFFFFF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762000"/>
            <a:ext cx="4572000" cy="4572000"/>
          </a:xfrm>
        </p:spPr>
        <p:txBody>
          <a:bodyPr/>
          <a:lstStyle>
            <a:lvl1pPr>
              <a:defRPr sz="2200"/>
            </a:lvl1pPr>
            <a:lvl2pPr>
              <a:defRPr sz="1900"/>
            </a:lvl2pPr>
            <a:lvl3pPr>
              <a:defRPr sz="1700"/>
            </a:lvl3pPr>
            <a:lvl4pPr>
              <a:defRPr sz="15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06987" y="2511813"/>
            <a:ext cx="2548890" cy="312698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500">
                <a:solidFill>
                  <a:srgbClr val="404040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4B33BC-62FB-43CB-919F-EDF876B0D9C2}" type="datetimeFigureOut">
              <a:rPr lang="ko-KR" altLang="en-US" smtClean="0"/>
              <a:t>2023-10-31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0000"/>
                  </a:srgbClr>
                </a:solidFill>
              </a:defRPr>
            </a:lvl1pPr>
          </a:lstStyle>
          <a:p>
            <a:fld id="{24C20C98-2F22-4B69-B3FA-AA15BB10FC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37209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6918" y="5418668"/>
            <a:ext cx="8085582" cy="613283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2800" b="0">
                <a:solidFill>
                  <a:srgbClr val="FFFFFF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9144000" cy="5330952"/>
          </a:xfrm>
          <a:blipFill>
            <a:blip r:embed="rId2"/>
            <a:stretch>
              <a:fillRect/>
            </a:stretch>
          </a:blipFill>
        </p:spPr>
        <p:txBody>
          <a:bodyPr anchor="t"/>
          <a:lstStyle>
            <a:lvl1pPr marL="0" indent="0" algn="ctr">
              <a:spcBef>
                <a:spcPts val="800"/>
              </a:spcBef>
              <a:buNone/>
              <a:defRPr sz="3200">
                <a:solidFill>
                  <a:srgbClr val="4D4D4D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7492" y="5909735"/>
            <a:ext cx="6922008" cy="5334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4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75000"/>
                  </a:srgbClr>
                </a:solidFill>
              </a:defRPr>
            </a:lvl1pPr>
          </a:lstStyle>
          <a:p>
            <a:fld id="{244B33BC-62FB-43CB-919F-EDF876B0D9C2}" type="datetimeFigureOut">
              <a:rPr lang="ko-KR" altLang="en-US" smtClean="0"/>
              <a:t>2023-10-31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75000"/>
                  </a:srgb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0000"/>
                  </a:srgbClr>
                </a:solidFill>
              </a:defRPr>
            </a:lvl1pPr>
          </a:lstStyle>
          <a:p>
            <a:fld id="{24C20C98-2F22-4B69-B3FA-AA15BB10FC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27847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2919" y="499533"/>
            <a:ext cx="8079581" cy="1658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7206" y="1993393"/>
            <a:ext cx="8065294" cy="3766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14350" y="6412447"/>
            <a:ext cx="30861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>
                <a:solidFill>
                  <a:schemeClr val="tx1">
                    <a:alpha val="75000"/>
                  </a:schemeClr>
                </a:solidFill>
              </a:defRPr>
            </a:lvl1pPr>
          </a:lstStyle>
          <a:p>
            <a:fld id="{244B33BC-62FB-43CB-919F-EDF876B0D9C2}" type="datetimeFigureOut">
              <a:rPr lang="ko-KR" altLang="en-US" smtClean="0"/>
              <a:t>2023-10-31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4350" y="6554697"/>
            <a:ext cx="37719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 cap="all" baseline="0">
                <a:solidFill>
                  <a:schemeClr val="tx1">
                    <a:alpha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41193" y="5829748"/>
            <a:ext cx="2194560" cy="139703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0" b="0">
                <a:ln>
                  <a:noFill/>
                </a:ln>
                <a:solidFill>
                  <a:schemeClr val="accent1">
                    <a:alpha val="20000"/>
                  </a:schemeClr>
                </a:solidFill>
                <a:latin typeface="+mj-lt"/>
              </a:defRPr>
            </a:lvl1pPr>
          </a:lstStyle>
          <a:p>
            <a:fld id="{24C20C98-2F22-4B69-B3FA-AA15BB10FC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44432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6" r:id="rId12"/>
    <p:sldLayoutId id="2147483687" r:id="rId1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800" kern="1200" spc="-12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1" hangingPunct="1">
        <a:lnSpc>
          <a:spcPct val="85000"/>
        </a:lnSpc>
        <a:spcBef>
          <a:spcPts val="13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274320" indent="-342900" algn="l" defTabSz="914400" rtl="0" eaLnBrk="1" latinLnBrk="1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548640" indent="-548640" algn="l" defTabSz="914400" rtl="0" eaLnBrk="1" latinLnBrk="1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0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822960" indent="-822960" algn="l" defTabSz="914400" rtl="0" eaLnBrk="1" latinLnBrk="1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097280" indent="-1097280" algn="l" defTabSz="914400" rtl="0" eaLnBrk="1" latinLnBrk="1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200000" indent="-228600" algn="l" defTabSz="914400" rtl="0" eaLnBrk="1" latinLnBrk="1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400000" indent="-228600" algn="l" defTabSz="914400" rtl="0" eaLnBrk="1" latinLnBrk="1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600000" indent="-228600" algn="l" defTabSz="914400" rtl="0" eaLnBrk="1" latinLnBrk="1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1800000" indent="-228600" algn="l" defTabSz="914400" rtl="0" eaLnBrk="1" latinLnBrk="1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7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9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9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6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5" Type="http://schemas.openxmlformats.org/officeDocument/2006/relationships/image" Target="../media/image16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4294967295"/>
          </p:nvPr>
        </p:nvSpPr>
        <p:spPr>
          <a:xfrm>
            <a:off x="1535185" y="1904302"/>
            <a:ext cx="7524925" cy="1513808"/>
          </a:xfrm>
        </p:spPr>
        <p:txBody>
          <a:bodyPr>
            <a:normAutofit/>
          </a:bodyPr>
          <a:lstStyle/>
          <a:p>
            <a:pPr algn="r">
              <a:lnSpc>
                <a:spcPct val="100000"/>
              </a:lnSpc>
            </a:pPr>
            <a:r>
              <a:rPr lang="en-US" altLang="ko-KR" sz="4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Calibri" panose="020F0502020204030204" pitchFamily="34" charset="0"/>
                <a:ea typeface="Noto Sans Korean Light" pitchFamily="34" charset="-127"/>
                <a:cs typeface="Calibri" panose="020F0502020204030204" pitchFamily="34" charset="0"/>
              </a:rPr>
              <a:t>LEAF Robotics</a:t>
            </a:r>
            <a:endParaRPr lang="ko-KR" altLang="en-US" sz="4000" baseline="30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Calibri" panose="020F0502020204030204" pitchFamily="34" charset="0"/>
              <a:ea typeface="Noto Sans Korean Light" pitchFamily="34" charset="-127"/>
              <a:cs typeface="Calibri" panose="020F0502020204030204" pitchFamily="34" charset="0"/>
            </a:endParaRPr>
          </a:p>
        </p:txBody>
      </p:sp>
      <p:sp>
        <p:nvSpPr>
          <p:cNvPr id="4" name="부제목 2"/>
          <p:cNvSpPr txBox="1">
            <a:spLocks/>
          </p:cNvSpPr>
          <p:nvPr/>
        </p:nvSpPr>
        <p:spPr>
          <a:xfrm>
            <a:off x="4228052" y="3578578"/>
            <a:ext cx="4783370" cy="2008490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91440" indent="-91440" algn="l" defTabSz="914400" rtl="0" eaLnBrk="1" latinLnBrk="1" hangingPunct="1">
              <a:lnSpc>
                <a:spcPct val="85000"/>
              </a:lnSpc>
              <a:spcBef>
                <a:spcPts val="1300"/>
              </a:spcBef>
              <a:buFont typeface="Arial" pitchFamily="34" charset="0"/>
              <a:buChar char=" 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74320" indent="-342900" algn="l" defTabSz="914400" rtl="0" eaLnBrk="1" latinLnBrk="1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48640" indent="-548640" algn="l" defTabSz="914400" rtl="0" eaLnBrk="1" latinLnBrk="1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20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22960" indent="-822960" algn="l" defTabSz="914400" rtl="0" eaLnBrk="1" latinLnBrk="1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97280" indent="-1097280" algn="l" defTabSz="914400" rtl="0" eaLnBrk="1" latinLnBrk="1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200000" indent="-228600" algn="l" defTabSz="914400" rtl="0" eaLnBrk="1" latinLnBrk="1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400000" indent="-228600" algn="l" defTabSz="914400" rtl="0" eaLnBrk="1" latinLnBrk="1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600000" indent="-228600" algn="l" defTabSz="914400" rtl="0" eaLnBrk="1" latinLnBrk="1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800000" indent="-228600" algn="l" defTabSz="914400" rtl="0" eaLnBrk="1" latinLnBrk="1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20000"/>
              </a:lnSpc>
              <a:spcBef>
                <a:spcPct val="0"/>
              </a:spcBef>
            </a:pPr>
            <a:r>
              <a:rPr lang="en-US" altLang="ko-KR" sz="6400" spc="-12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Calibri" panose="020F0502020204030204" pitchFamily="34" charset="0"/>
                <a:ea typeface="Noto Sans Korean Light" pitchFamily="34" charset="-127"/>
                <a:cs typeface="Calibri" panose="020F0502020204030204" pitchFamily="34" charset="0"/>
              </a:rPr>
              <a:t>Jae Hyeong Park</a:t>
            </a:r>
          </a:p>
          <a:p>
            <a:pPr algn="r">
              <a:lnSpc>
                <a:spcPct val="120000"/>
              </a:lnSpc>
              <a:spcBef>
                <a:spcPct val="0"/>
              </a:spcBef>
            </a:pPr>
            <a:r>
              <a:rPr lang="en-US" altLang="ko-KR" sz="3600" spc="-12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Calibri" panose="020F0502020204030204" pitchFamily="34" charset="0"/>
                <a:ea typeface="Noto Sans Korean Light" pitchFamily="34" charset="-127"/>
                <a:cs typeface="Calibri" panose="020F0502020204030204" pitchFamily="34" charset="0"/>
              </a:rPr>
              <a:t>Combined Course </a:t>
            </a:r>
            <a:br>
              <a:rPr lang="en-US" altLang="ko-KR" sz="3600" spc="-12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Calibri" panose="020F0502020204030204" pitchFamily="34" charset="0"/>
                <a:ea typeface="Noto Sans Korean Light" pitchFamily="34" charset="-127"/>
                <a:cs typeface="Calibri" panose="020F0502020204030204" pitchFamily="34" charset="0"/>
              </a:rPr>
            </a:br>
            <a:r>
              <a:rPr lang="en-US" altLang="ko-KR" sz="3600" spc="-12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Calibri" panose="020F0502020204030204" pitchFamily="34" charset="0"/>
                <a:ea typeface="Noto Sans Korean Light" pitchFamily="34" charset="-127"/>
                <a:cs typeface="Calibri" panose="020F0502020204030204" pitchFamily="34" charset="0"/>
              </a:rPr>
              <a:t>School of Mechanical Engineering,</a:t>
            </a:r>
            <a:br>
              <a:rPr lang="en-US" altLang="ko-KR" sz="3600" spc="-12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Calibri" panose="020F0502020204030204" pitchFamily="34" charset="0"/>
                <a:ea typeface="Noto Sans Korean Light" pitchFamily="34" charset="-127"/>
                <a:cs typeface="Calibri" panose="020F0502020204030204" pitchFamily="34" charset="0"/>
              </a:rPr>
            </a:br>
            <a:r>
              <a:rPr lang="en-US" altLang="ko-KR" sz="3600" spc="-12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Calibri" panose="020F0502020204030204" pitchFamily="34" charset="0"/>
                <a:ea typeface="Noto Sans Korean Light" pitchFamily="34" charset="-127"/>
                <a:cs typeface="Calibri" panose="020F0502020204030204" pitchFamily="34" charset="0"/>
              </a:rPr>
              <a:t>Sungkyunkwan University</a:t>
            </a:r>
            <a:endParaRPr lang="en-US" altLang="ko-KR" sz="3600" spc="-12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Calibri" panose="020F0502020204030204" pitchFamily="34" charset="0"/>
              <a:ea typeface="Noto Sans Korean Light" pitchFamily="34" charset="-12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128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그룹 60"/>
          <p:cNvGrpSpPr/>
          <p:nvPr/>
        </p:nvGrpSpPr>
        <p:grpSpPr>
          <a:xfrm>
            <a:off x="209043" y="864536"/>
            <a:ext cx="1617992" cy="1719302"/>
            <a:chOff x="3797023" y="4720457"/>
            <a:chExt cx="1617992" cy="1719302"/>
          </a:xfrm>
        </p:grpSpPr>
        <p:pic>
          <p:nvPicPr>
            <p:cNvPr id="55" name="Picture 4" descr="Led icon Royalty Free Vector Image - VectorStock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113" t="48519" r="50487" b="33844"/>
            <a:stretch/>
          </p:blipFill>
          <p:spPr bwMode="auto">
            <a:xfrm>
              <a:off x="4001304" y="4969551"/>
              <a:ext cx="1209430" cy="10284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7" name="직사각형 56"/>
            <p:cNvSpPr/>
            <p:nvPr/>
          </p:nvSpPr>
          <p:spPr>
            <a:xfrm>
              <a:off x="4109482" y="5916539"/>
              <a:ext cx="1208975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ko-KR" altLang="en-US" sz="1400" b="1" dirty="0" smtClean="0">
                  <a:latin typeface="+mj-lt"/>
                  <a:cs typeface="Arial" panose="020B0604020202020204" pitchFamily="34" charset="0"/>
                </a:rPr>
                <a:t>에너지 관리</a:t>
              </a:r>
              <a:endParaRPr lang="en-US" altLang="ko-KR" b="1" dirty="0">
                <a:latin typeface="+mj-lt"/>
                <a:cs typeface="Arial" panose="020B0604020202020204" pitchFamily="34" charset="0"/>
              </a:endParaRPr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3797023" y="4720457"/>
              <a:ext cx="1617992" cy="169068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9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272087" y="0"/>
            <a:ext cx="871913" cy="526729"/>
          </a:xfrm>
        </p:spPr>
        <p:txBody>
          <a:bodyPr/>
          <a:lstStyle/>
          <a:p>
            <a:fld id="{6F9A7069-E4EB-46F7-AFC5-FD2FE2E11E50}" type="slidenum">
              <a:rPr lang="ko-KR" altLang="en-US" b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pPr/>
              <a:t>10</a:t>
            </a:fld>
            <a:endParaRPr lang="ko-KR" altLang="en-US" b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제목 2">
            <a:extLst>
              <a:ext uri="{FF2B5EF4-FFF2-40B4-BE49-F238E27FC236}">
                <a16:creationId xmlns:a16="http://schemas.microsoft.com/office/drawing/2014/main" xmlns="" id="{20E47F84-58A3-43FF-BA28-CFDF03ED2FC0}"/>
              </a:ext>
            </a:extLst>
          </p:cNvPr>
          <p:cNvSpPr txBox="1">
            <a:spLocks/>
          </p:cNvSpPr>
          <p:nvPr/>
        </p:nvSpPr>
        <p:spPr>
          <a:xfrm>
            <a:off x="0" y="61245"/>
            <a:ext cx="8079581" cy="48905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2600" b="1" kern="1200" spc="-120" baseline="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28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Arial" panose="020B0604020202020204" pitchFamily="34" charset="0"/>
                <a:ea typeface="Noto Sans Korean Light" pitchFamily="34" charset="-127"/>
                <a:cs typeface="Arial" panose="020B0604020202020204" pitchFamily="34" charset="0"/>
              </a:rPr>
              <a:t>LEAF Core – Energy saving</a:t>
            </a:r>
            <a:endParaRPr lang="ko-KR" altLang="en-US" sz="2800" dirty="0">
              <a:ln>
                <a:solidFill>
                  <a:schemeClr val="accent1">
                    <a:alpha val="0"/>
                  </a:schemeClr>
                </a:solidFill>
              </a:ln>
              <a:latin typeface="Arial" panose="020B0604020202020204" pitchFamily="34" charset="0"/>
              <a:ea typeface="Noto Sans Korean Light" pitchFamily="34" charset="-127"/>
              <a:cs typeface="Arial" panose="020B0604020202020204" pitchFamily="34" charset="0"/>
            </a:endParaRPr>
          </a:p>
        </p:txBody>
      </p:sp>
      <p:pic>
        <p:nvPicPr>
          <p:cNvPr id="62" name="그림 6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0030" y="2684804"/>
            <a:ext cx="5748696" cy="3956724"/>
          </a:xfrm>
          <a:prstGeom prst="rect">
            <a:avLst/>
          </a:prstGeom>
        </p:spPr>
      </p:pic>
      <p:pic>
        <p:nvPicPr>
          <p:cNvPr id="63" name="그림 6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99175" y="874830"/>
            <a:ext cx="4478000" cy="1506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808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209043" y="864536"/>
            <a:ext cx="1617992" cy="169068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622509" y="2002777"/>
            <a:ext cx="127167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b="1" dirty="0">
                <a:latin typeface="+mj-lt"/>
                <a:cs typeface="Arial" panose="020B0604020202020204" pitchFamily="34" charset="0"/>
              </a:rPr>
              <a:t>LEAF </a:t>
            </a:r>
            <a:r>
              <a:rPr lang="en-US" altLang="ko-KR" b="1" dirty="0" smtClean="0">
                <a:latin typeface="+mj-lt"/>
                <a:cs typeface="Arial" panose="020B0604020202020204" pitchFamily="34" charset="0"/>
              </a:rPr>
              <a:t>Feel</a:t>
            </a:r>
            <a:endParaRPr lang="en-US" altLang="ko-KR" b="1" dirty="0">
              <a:latin typeface="+mj-lt"/>
              <a:cs typeface="Arial" panose="020B0604020202020204" pitchFamily="34" charset="0"/>
            </a:endParaRPr>
          </a:p>
        </p:txBody>
      </p:sp>
      <p:pic>
        <p:nvPicPr>
          <p:cNvPr id="13" name="Picture 2" descr="잎 - 무료 자연개 아이콘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575246">
            <a:off x="422043" y="2215963"/>
            <a:ext cx="319420" cy="319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Water Temperature Indicator Silhouette and Line Icon Set. Mercury  Thermometer and Water Drop Black Pictogram. Temperature and Humidity Level  Sign Collection. Isolated Vector Illustration. 23211604 Vector Art at  Vecteezy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094" t="22026" r="10580" b="22930"/>
          <a:stretch/>
        </p:blipFill>
        <p:spPr bwMode="auto">
          <a:xfrm>
            <a:off x="477253" y="1023199"/>
            <a:ext cx="1020565" cy="1111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272087" y="0"/>
            <a:ext cx="871913" cy="526729"/>
          </a:xfrm>
        </p:spPr>
        <p:txBody>
          <a:bodyPr/>
          <a:lstStyle/>
          <a:p>
            <a:fld id="{6F9A7069-E4EB-46F7-AFC5-FD2FE2E11E50}" type="slidenum">
              <a:rPr lang="ko-KR" altLang="en-US" b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pPr/>
              <a:t>11</a:t>
            </a:fld>
            <a:endParaRPr lang="ko-KR" altLang="en-US" b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제목 2">
            <a:extLst>
              <a:ext uri="{FF2B5EF4-FFF2-40B4-BE49-F238E27FC236}">
                <a16:creationId xmlns="" xmlns:a16="http://schemas.microsoft.com/office/drawing/2014/main" id="{20E47F84-58A3-43FF-BA28-CFDF03ED2FC0}"/>
              </a:ext>
            </a:extLst>
          </p:cNvPr>
          <p:cNvSpPr txBox="1">
            <a:spLocks/>
          </p:cNvSpPr>
          <p:nvPr/>
        </p:nvSpPr>
        <p:spPr>
          <a:xfrm>
            <a:off x="0" y="61245"/>
            <a:ext cx="8079581" cy="48905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2600" b="1" kern="1200" spc="-120" baseline="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28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Arial" panose="020B0604020202020204" pitchFamily="34" charset="0"/>
                <a:ea typeface="Noto Sans Korean Light" pitchFamily="34" charset="-127"/>
                <a:cs typeface="Arial" panose="020B0604020202020204" pitchFamily="34" charset="0"/>
              </a:rPr>
              <a:t>LEAF Feel</a:t>
            </a:r>
            <a:endParaRPr lang="ko-KR" altLang="en-US" sz="2800" dirty="0">
              <a:ln>
                <a:solidFill>
                  <a:schemeClr val="accent1">
                    <a:alpha val="0"/>
                  </a:schemeClr>
                </a:solidFill>
              </a:ln>
              <a:latin typeface="Arial" panose="020B0604020202020204" pitchFamily="34" charset="0"/>
              <a:ea typeface="Noto Sans Korean Light" pitchFamily="34" charset="-127"/>
              <a:cs typeface="Arial" panose="020B0604020202020204" pitchFamily="34" charset="0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2591721" y="850340"/>
            <a:ext cx="1617992" cy="169068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66872" y="1109976"/>
            <a:ext cx="1285747" cy="956011"/>
          </a:xfrm>
          <a:prstGeom prst="rect">
            <a:avLst/>
          </a:prstGeom>
        </p:spPr>
      </p:pic>
      <p:sp>
        <p:nvSpPr>
          <p:cNvPr id="33" name="직사각형 32"/>
          <p:cNvSpPr/>
          <p:nvPr/>
        </p:nvSpPr>
        <p:spPr>
          <a:xfrm>
            <a:off x="2716242" y="2054723"/>
            <a:ext cx="142877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400" b="1" dirty="0" err="1" smtClean="0">
                <a:latin typeface="+mj-lt"/>
                <a:cs typeface="Arial" panose="020B0604020202020204" pitchFamily="34" charset="0"/>
              </a:rPr>
              <a:t>Wesmos</a:t>
            </a:r>
            <a:r>
              <a:rPr lang="en-US" altLang="ko-KR" sz="1400" b="1" dirty="0" smtClean="0">
                <a:latin typeface="+mj-lt"/>
                <a:cs typeface="Arial" panose="020B0604020202020204" pitchFamily="34" charset="0"/>
              </a:rPr>
              <a:t> D1 mini</a:t>
            </a:r>
            <a:endParaRPr lang="en-US" altLang="ko-KR" sz="1400" b="1" dirty="0">
              <a:latin typeface="+mj-lt"/>
              <a:cs typeface="Arial" panose="020B0604020202020204" pitchFamily="34" charset="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56616" y="1012449"/>
            <a:ext cx="1193959" cy="1153163"/>
          </a:xfrm>
          <a:prstGeom prst="rect">
            <a:avLst/>
          </a:prstGeom>
        </p:spPr>
      </p:pic>
      <p:sp>
        <p:nvSpPr>
          <p:cNvPr id="35" name="직사각형 34"/>
          <p:cNvSpPr/>
          <p:nvPr/>
        </p:nvSpPr>
        <p:spPr>
          <a:xfrm>
            <a:off x="6244599" y="850340"/>
            <a:ext cx="1617992" cy="169068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/>
          <p:cNvSpPr/>
          <p:nvPr/>
        </p:nvSpPr>
        <p:spPr>
          <a:xfrm>
            <a:off x="6745586" y="2054723"/>
            <a:ext cx="61601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400" b="1" dirty="0" smtClean="0">
                <a:latin typeface="+mj-lt"/>
                <a:cs typeface="Arial" panose="020B0604020202020204" pitchFamily="34" charset="0"/>
              </a:rPr>
              <a:t>OLED</a:t>
            </a:r>
            <a:endParaRPr lang="en-US" altLang="ko-KR" sz="1400" b="1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4418160" y="850340"/>
            <a:ext cx="1617992" cy="169068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/>
          <p:cNvSpPr/>
          <p:nvPr/>
        </p:nvSpPr>
        <p:spPr>
          <a:xfrm>
            <a:off x="4870341" y="2054723"/>
            <a:ext cx="66360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400" b="1" dirty="0" smtClean="0">
                <a:latin typeface="+mj-lt"/>
                <a:cs typeface="Arial" panose="020B0604020202020204" pitchFamily="34" charset="0"/>
              </a:rPr>
              <a:t>DHT22</a:t>
            </a:r>
            <a:endParaRPr lang="en-US" altLang="ko-KR" sz="1400" b="1" dirty="0">
              <a:latin typeface="+mj-lt"/>
              <a:cs typeface="Arial" panose="020B0604020202020204" pitchFamily="34" charset="0"/>
            </a:endParaRPr>
          </a:p>
        </p:txBody>
      </p:sp>
      <p:pic>
        <p:nvPicPr>
          <p:cNvPr id="43" name="그림 4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22071" y="1088521"/>
            <a:ext cx="1291927" cy="1056362"/>
          </a:xfrm>
          <a:prstGeom prst="rect">
            <a:avLst/>
          </a:prstGeom>
        </p:spPr>
      </p:pic>
      <p:sp>
        <p:nvSpPr>
          <p:cNvPr id="46" name="직사각형 45"/>
          <p:cNvSpPr/>
          <p:nvPr/>
        </p:nvSpPr>
        <p:spPr>
          <a:xfrm>
            <a:off x="2493506" y="766763"/>
            <a:ext cx="5497197" cy="1887108"/>
          </a:xfrm>
          <a:prstGeom prst="rect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9" name="직선 연결선 48"/>
          <p:cNvCxnSpPr>
            <a:stCxn id="9" idx="3"/>
            <a:endCxn id="46" idx="1"/>
          </p:cNvCxnSpPr>
          <p:nvPr/>
        </p:nvCxnSpPr>
        <p:spPr>
          <a:xfrm>
            <a:off x="1827035" y="1709880"/>
            <a:ext cx="666471" cy="43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96" name="그룹 4095"/>
          <p:cNvGrpSpPr/>
          <p:nvPr/>
        </p:nvGrpSpPr>
        <p:grpSpPr>
          <a:xfrm>
            <a:off x="1951970" y="2911331"/>
            <a:ext cx="5698268" cy="2315930"/>
            <a:chOff x="1663337" y="3544145"/>
            <a:chExt cx="5698268" cy="2315930"/>
          </a:xfrm>
        </p:grpSpPr>
        <p:sp>
          <p:nvSpPr>
            <p:cNvPr id="56" name="직사각형 55"/>
            <p:cNvSpPr/>
            <p:nvPr/>
          </p:nvSpPr>
          <p:spPr>
            <a:xfrm>
              <a:off x="6231230" y="4130678"/>
              <a:ext cx="1130375" cy="3570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en-US" altLang="ko-KR" sz="1000" b="1" dirty="0" smtClean="0">
                  <a:latin typeface="+mj-lt"/>
                  <a:cs typeface="Arial" panose="020B0604020202020204" pitchFamily="34" charset="0"/>
                </a:rPr>
                <a:t>OLED SCL</a:t>
              </a:r>
              <a:endParaRPr lang="en-US" altLang="ko-KR" sz="1000" b="1" dirty="0">
                <a:latin typeface="+mj-lt"/>
                <a:cs typeface="Arial" panose="020B0604020202020204" pitchFamily="34" charset="0"/>
              </a:endParaRPr>
            </a:p>
          </p:txBody>
        </p:sp>
        <p:pic>
          <p:nvPicPr>
            <p:cNvPr id="4098" name="Picture 2" descr="ESP8266 Pinout Reference: Which GPIO pins should you use? | Random Nerd  Tutorials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63337" y="3544145"/>
              <a:ext cx="4574281" cy="23159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1" name="직사각형 70"/>
            <p:cNvSpPr/>
            <p:nvPr/>
          </p:nvSpPr>
          <p:spPr>
            <a:xfrm>
              <a:off x="6231230" y="4674122"/>
              <a:ext cx="1130375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en-US" altLang="ko-KR" sz="1000" b="1" dirty="0" smtClean="0">
                  <a:latin typeface="+mj-lt"/>
                  <a:cs typeface="Arial" panose="020B0604020202020204" pitchFamily="34" charset="0"/>
                </a:rPr>
                <a:t>DHT 22 pin </a:t>
              </a:r>
              <a:endParaRPr lang="en-US" altLang="ko-KR" sz="1000" b="1" dirty="0">
                <a:latin typeface="+mj-lt"/>
                <a:cs typeface="Arial" panose="020B0604020202020204" pitchFamily="34" charset="0"/>
              </a:endParaRPr>
            </a:p>
          </p:txBody>
        </p:sp>
        <p:sp>
          <p:nvSpPr>
            <p:cNvPr id="73" name="직사각형 72"/>
            <p:cNvSpPr/>
            <p:nvPr/>
          </p:nvSpPr>
          <p:spPr>
            <a:xfrm>
              <a:off x="6231230" y="4309188"/>
              <a:ext cx="1130375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en-US" altLang="ko-KR" sz="1000" b="1" dirty="0" smtClean="0">
                  <a:latin typeface="+mj-lt"/>
                  <a:cs typeface="Arial" panose="020B0604020202020204" pitchFamily="34" charset="0"/>
                </a:rPr>
                <a:t>OLED SDA</a:t>
              </a:r>
              <a:endParaRPr lang="en-US" altLang="ko-KR" sz="1000" b="1" dirty="0">
                <a:latin typeface="+mj-lt"/>
                <a:cs typeface="Arial" panose="020B0604020202020204" pitchFamily="34" charset="0"/>
              </a:endParaRPr>
            </a:p>
          </p:txBody>
        </p:sp>
      </p:grpSp>
      <p:sp>
        <p:nvSpPr>
          <p:cNvPr id="75" name="직사각형 74"/>
          <p:cNvSpPr/>
          <p:nvPr/>
        </p:nvSpPr>
        <p:spPr>
          <a:xfrm>
            <a:off x="143055" y="5249119"/>
            <a:ext cx="317164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b="1" dirty="0">
                <a:latin typeface="+mj-lt"/>
                <a:cs typeface="Arial" panose="020B0604020202020204" pitchFamily="34" charset="0"/>
              </a:rPr>
              <a:t>LEAF </a:t>
            </a:r>
            <a:r>
              <a:rPr lang="en-US" altLang="ko-KR" b="1" dirty="0" smtClean="0">
                <a:latin typeface="+mj-lt"/>
                <a:cs typeface="Arial" panose="020B0604020202020204" pitchFamily="34" charset="0"/>
              </a:rPr>
              <a:t>Feel v1 : no battery</a:t>
            </a:r>
            <a:endParaRPr lang="en-US" altLang="ko-KR" b="1" dirty="0">
              <a:latin typeface="+mj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5793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209043" y="864536"/>
            <a:ext cx="1617992" cy="169068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622509" y="2002777"/>
            <a:ext cx="127167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b="1" dirty="0">
                <a:latin typeface="+mj-lt"/>
                <a:cs typeface="Arial" panose="020B0604020202020204" pitchFamily="34" charset="0"/>
              </a:rPr>
              <a:t>LEAF </a:t>
            </a:r>
            <a:r>
              <a:rPr lang="en-US" altLang="ko-KR" b="1" dirty="0" smtClean="0">
                <a:latin typeface="+mj-lt"/>
                <a:cs typeface="Arial" panose="020B0604020202020204" pitchFamily="34" charset="0"/>
              </a:rPr>
              <a:t>Feel</a:t>
            </a:r>
            <a:endParaRPr lang="en-US" altLang="ko-KR" b="1" dirty="0">
              <a:latin typeface="+mj-lt"/>
              <a:cs typeface="Arial" panose="020B0604020202020204" pitchFamily="34" charset="0"/>
            </a:endParaRPr>
          </a:p>
        </p:txBody>
      </p:sp>
      <p:pic>
        <p:nvPicPr>
          <p:cNvPr id="13" name="Picture 2" descr="잎 - 무료 자연개 아이콘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575246">
            <a:off x="422043" y="2215963"/>
            <a:ext cx="319420" cy="319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Water Temperature Indicator Silhouette and Line Icon Set. Mercury  Thermometer and Water Drop Black Pictogram. Temperature and Humidity Level  Sign Collection. Isolated Vector Illustration. 23211604 Vector Art at  Vecteezy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094" t="22026" r="10580" b="22930"/>
          <a:stretch/>
        </p:blipFill>
        <p:spPr bwMode="auto">
          <a:xfrm>
            <a:off x="477253" y="1023199"/>
            <a:ext cx="1020565" cy="1111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272087" y="0"/>
            <a:ext cx="871913" cy="526729"/>
          </a:xfrm>
        </p:spPr>
        <p:txBody>
          <a:bodyPr/>
          <a:lstStyle/>
          <a:p>
            <a:fld id="{6F9A7069-E4EB-46F7-AFC5-FD2FE2E11E50}" type="slidenum">
              <a:rPr lang="ko-KR" altLang="en-US" b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pPr/>
              <a:t>12</a:t>
            </a:fld>
            <a:endParaRPr lang="ko-KR" altLang="en-US" b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제목 2">
            <a:extLst>
              <a:ext uri="{FF2B5EF4-FFF2-40B4-BE49-F238E27FC236}">
                <a16:creationId xmlns="" xmlns:a16="http://schemas.microsoft.com/office/drawing/2014/main" id="{20E47F84-58A3-43FF-BA28-CFDF03ED2FC0}"/>
              </a:ext>
            </a:extLst>
          </p:cNvPr>
          <p:cNvSpPr txBox="1">
            <a:spLocks/>
          </p:cNvSpPr>
          <p:nvPr/>
        </p:nvSpPr>
        <p:spPr>
          <a:xfrm>
            <a:off x="0" y="61245"/>
            <a:ext cx="8079581" cy="48905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2600" b="1" kern="1200" spc="-120" baseline="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28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Arial" panose="020B0604020202020204" pitchFamily="34" charset="0"/>
                <a:ea typeface="Noto Sans Korean Light" pitchFamily="34" charset="-127"/>
                <a:cs typeface="Arial" panose="020B0604020202020204" pitchFamily="34" charset="0"/>
              </a:rPr>
              <a:t>LEAF Feel (cont’d)</a:t>
            </a:r>
            <a:endParaRPr lang="ko-KR" altLang="en-US" sz="2800" dirty="0">
              <a:ln>
                <a:solidFill>
                  <a:schemeClr val="accent1">
                    <a:alpha val="0"/>
                  </a:schemeClr>
                </a:solidFill>
              </a:ln>
              <a:latin typeface="Arial" panose="020B0604020202020204" pitchFamily="34" charset="0"/>
              <a:ea typeface="Noto Sans Korean Light" pitchFamily="34" charset="-127"/>
              <a:cs typeface="Arial" panose="020B0604020202020204" pitchFamily="34" charset="0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2591721" y="850340"/>
            <a:ext cx="1617992" cy="169068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66872" y="1109976"/>
            <a:ext cx="1285747" cy="956011"/>
          </a:xfrm>
          <a:prstGeom prst="rect">
            <a:avLst/>
          </a:prstGeom>
        </p:spPr>
      </p:pic>
      <p:sp>
        <p:nvSpPr>
          <p:cNvPr id="33" name="직사각형 32"/>
          <p:cNvSpPr/>
          <p:nvPr/>
        </p:nvSpPr>
        <p:spPr>
          <a:xfrm>
            <a:off x="2716242" y="2054723"/>
            <a:ext cx="142877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400" b="1" dirty="0" err="1" smtClean="0">
                <a:latin typeface="+mj-lt"/>
                <a:cs typeface="Arial" panose="020B0604020202020204" pitchFamily="34" charset="0"/>
              </a:rPr>
              <a:t>Wesmos</a:t>
            </a:r>
            <a:r>
              <a:rPr lang="en-US" altLang="ko-KR" sz="1400" b="1" dirty="0" smtClean="0">
                <a:latin typeface="+mj-lt"/>
                <a:cs typeface="Arial" panose="020B0604020202020204" pitchFamily="34" charset="0"/>
              </a:rPr>
              <a:t> D1 mini</a:t>
            </a:r>
            <a:endParaRPr lang="en-US" altLang="ko-KR" sz="1400" b="1" dirty="0">
              <a:latin typeface="+mj-lt"/>
              <a:cs typeface="Arial" panose="020B0604020202020204" pitchFamily="34" charset="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56616" y="1012449"/>
            <a:ext cx="1193959" cy="1153163"/>
          </a:xfrm>
          <a:prstGeom prst="rect">
            <a:avLst/>
          </a:prstGeom>
        </p:spPr>
      </p:pic>
      <p:sp>
        <p:nvSpPr>
          <p:cNvPr id="35" name="직사각형 34"/>
          <p:cNvSpPr/>
          <p:nvPr/>
        </p:nvSpPr>
        <p:spPr>
          <a:xfrm>
            <a:off x="6244599" y="850340"/>
            <a:ext cx="1617992" cy="169068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/>
          <p:cNvSpPr/>
          <p:nvPr/>
        </p:nvSpPr>
        <p:spPr>
          <a:xfrm>
            <a:off x="6745586" y="2054723"/>
            <a:ext cx="61601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400" b="1" dirty="0" smtClean="0">
                <a:latin typeface="+mj-lt"/>
                <a:cs typeface="Arial" panose="020B0604020202020204" pitchFamily="34" charset="0"/>
              </a:rPr>
              <a:t>OLED</a:t>
            </a:r>
            <a:endParaRPr lang="en-US" altLang="ko-KR" sz="1400" b="1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4418160" y="850340"/>
            <a:ext cx="1617992" cy="169068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/>
          <p:cNvSpPr/>
          <p:nvPr/>
        </p:nvSpPr>
        <p:spPr>
          <a:xfrm>
            <a:off x="4870341" y="2054723"/>
            <a:ext cx="66360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400" b="1" dirty="0" smtClean="0">
                <a:latin typeface="+mj-lt"/>
                <a:cs typeface="Arial" panose="020B0604020202020204" pitchFamily="34" charset="0"/>
              </a:rPr>
              <a:t>DHT22</a:t>
            </a:r>
            <a:endParaRPr lang="en-US" altLang="ko-KR" sz="1400" b="1" dirty="0">
              <a:latin typeface="+mj-lt"/>
              <a:cs typeface="Arial" panose="020B0604020202020204" pitchFamily="34" charset="0"/>
            </a:endParaRPr>
          </a:p>
        </p:txBody>
      </p:sp>
      <p:pic>
        <p:nvPicPr>
          <p:cNvPr id="43" name="그림 4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22071" y="1088521"/>
            <a:ext cx="1291927" cy="1056362"/>
          </a:xfrm>
          <a:prstGeom prst="rect">
            <a:avLst/>
          </a:prstGeom>
        </p:spPr>
      </p:pic>
      <p:sp>
        <p:nvSpPr>
          <p:cNvPr id="46" name="직사각형 45"/>
          <p:cNvSpPr/>
          <p:nvPr/>
        </p:nvSpPr>
        <p:spPr>
          <a:xfrm>
            <a:off x="2493506" y="766763"/>
            <a:ext cx="5497197" cy="1887108"/>
          </a:xfrm>
          <a:prstGeom prst="rect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9" name="직선 연결선 48"/>
          <p:cNvCxnSpPr>
            <a:stCxn id="9" idx="3"/>
            <a:endCxn id="46" idx="1"/>
          </p:cNvCxnSpPr>
          <p:nvPr/>
        </p:nvCxnSpPr>
        <p:spPr>
          <a:xfrm>
            <a:off x="1827035" y="1709880"/>
            <a:ext cx="666471" cy="43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6722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206993" y="863556"/>
            <a:ext cx="1631803" cy="1784572"/>
            <a:chOff x="7324363" y="2224318"/>
            <a:chExt cx="1631803" cy="1784572"/>
          </a:xfrm>
        </p:grpSpPr>
        <p:sp>
          <p:nvSpPr>
            <p:cNvPr id="13" name="직사각형 12"/>
            <p:cNvSpPr/>
            <p:nvPr/>
          </p:nvSpPr>
          <p:spPr>
            <a:xfrm>
              <a:off x="7324363" y="2224318"/>
              <a:ext cx="1617992" cy="169068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4" name="그룹 13"/>
            <p:cNvGrpSpPr/>
            <p:nvPr/>
          </p:nvGrpSpPr>
          <p:grpSpPr>
            <a:xfrm>
              <a:off x="7484023" y="3362559"/>
              <a:ext cx="1472143" cy="646331"/>
              <a:chOff x="7415443" y="3362559"/>
              <a:chExt cx="1472143" cy="646331"/>
            </a:xfrm>
          </p:grpSpPr>
          <p:sp>
            <p:nvSpPr>
              <p:cNvPr id="16" name="직사각형 15"/>
              <p:cNvSpPr/>
              <p:nvPr/>
            </p:nvSpPr>
            <p:spPr>
              <a:xfrm>
                <a:off x="7615909" y="3362559"/>
                <a:ext cx="1271677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200000"/>
                  </a:lnSpc>
                </a:pPr>
                <a:r>
                  <a:rPr lang="en-US" altLang="ko-KR" b="1" dirty="0">
                    <a:latin typeface="+mj-lt"/>
                    <a:cs typeface="Arial" panose="020B0604020202020204" pitchFamily="34" charset="0"/>
                  </a:rPr>
                  <a:t>LEAF </a:t>
                </a:r>
                <a:r>
                  <a:rPr lang="en-US" altLang="ko-KR" b="1" dirty="0" smtClean="0">
                    <a:latin typeface="+mj-lt"/>
                    <a:cs typeface="Arial" panose="020B0604020202020204" pitchFamily="34" charset="0"/>
                  </a:rPr>
                  <a:t>Eyes</a:t>
                </a:r>
                <a:endParaRPr lang="en-US" altLang="ko-KR" b="1" dirty="0">
                  <a:latin typeface="+mj-lt"/>
                  <a:cs typeface="Arial" panose="020B0604020202020204" pitchFamily="34" charset="0"/>
                </a:endParaRPr>
              </a:p>
            </p:txBody>
          </p:sp>
          <p:pic>
            <p:nvPicPr>
              <p:cNvPr id="17" name="Picture 2" descr="잎 - 무료 자연개 아이콘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2575246">
                <a:off x="7415443" y="3575745"/>
                <a:ext cx="319420" cy="31942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5" name="Picture 10" descr="Eye ico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12621" y="2351257"/>
              <a:ext cx="1199433" cy="11994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9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272087" y="0"/>
            <a:ext cx="871913" cy="526729"/>
          </a:xfrm>
        </p:spPr>
        <p:txBody>
          <a:bodyPr/>
          <a:lstStyle/>
          <a:p>
            <a:fld id="{6F9A7069-E4EB-46F7-AFC5-FD2FE2E11E50}" type="slidenum">
              <a:rPr lang="ko-KR" altLang="en-US" b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pPr/>
              <a:t>13</a:t>
            </a:fld>
            <a:endParaRPr lang="ko-KR" altLang="en-US" b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제목 2">
            <a:extLst>
              <a:ext uri="{FF2B5EF4-FFF2-40B4-BE49-F238E27FC236}">
                <a16:creationId xmlns="" xmlns:a16="http://schemas.microsoft.com/office/drawing/2014/main" id="{20E47F84-58A3-43FF-BA28-CFDF03ED2FC0}"/>
              </a:ext>
            </a:extLst>
          </p:cNvPr>
          <p:cNvSpPr txBox="1">
            <a:spLocks/>
          </p:cNvSpPr>
          <p:nvPr/>
        </p:nvSpPr>
        <p:spPr>
          <a:xfrm>
            <a:off x="0" y="61245"/>
            <a:ext cx="8079581" cy="48905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2600" b="1" kern="1200" spc="-120" baseline="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28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Arial" panose="020B0604020202020204" pitchFamily="34" charset="0"/>
                <a:ea typeface="Noto Sans Korean Light" pitchFamily="34" charset="-127"/>
                <a:cs typeface="Arial" panose="020B0604020202020204" pitchFamily="34" charset="0"/>
              </a:rPr>
              <a:t>LEAF Eyes</a:t>
            </a:r>
            <a:endParaRPr lang="ko-KR" altLang="en-US" sz="2800" dirty="0">
              <a:ln>
                <a:solidFill>
                  <a:schemeClr val="accent1">
                    <a:alpha val="0"/>
                  </a:schemeClr>
                </a:solidFill>
              </a:ln>
              <a:latin typeface="Arial" panose="020B0604020202020204" pitchFamily="34" charset="0"/>
              <a:ea typeface="Noto Sans Korean Light" pitchFamily="34" charset="-127"/>
              <a:cs typeface="Arial" panose="020B0604020202020204" pitchFamily="34" charset="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47562" y="895434"/>
            <a:ext cx="5724525" cy="1704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214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>
            <a:off x="202058" y="863556"/>
            <a:ext cx="1737728" cy="1784572"/>
            <a:chOff x="6357895" y="4399328"/>
            <a:chExt cx="1737728" cy="1784572"/>
          </a:xfrm>
        </p:grpSpPr>
        <p:sp>
          <p:nvSpPr>
            <p:cNvPr id="12" name="직사각형 11"/>
            <p:cNvSpPr/>
            <p:nvPr/>
          </p:nvSpPr>
          <p:spPr>
            <a:xfrm>
              <a:off x="6357895" y="4399328"/>
              <a:ext cx="1617992" cy="169068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3" name="그룹 12"/>
            <p:cNvGrpSpPr/>
            <p:nvPr/>
          </p:nvGrpSpPr>
          <p:grpSpPr>
            <a:xfrm>
              <a:off x="6448975" y="5537569"/>
              <a:ext cx="1646648" cy="646331"/>
              <a:chOff x="6448975" y="5537569"/>
              <a:chExt cx="1646648" cy="646331"/>
            </a:xfrm>
          </p:grpSpPr>
          <p:sp>
            <p:nvSpPr>
              <p:cNvPr id="15" name="직사각형 14"/>
              <p:cNvSpPr/>
              <p:nvPr/>
            </p:nvSpPr>
            <p:spPr>
              <a:xfrm>
                <a:off x="6649441" y="5537569"/>
                <a:ext cx="1446182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200000"/>
                  </a:lnSpc>
                </a:pPr>
                <a:r>
                  <a:rPr lang="en-US" altLang="ko-KR" b="1" dirty="0">
                    <a:latin typeface="+mj-lt"/>
                    <a:cs typeface="Arial" panose="020B0604020202020204" pitchFamily="34" charset="0"/>
                  </a:rPr>
                  <a:t>LEAF </a:t>
                </a:r>
                <a:r>
                  <a:rPr lang="en-US" altLang="ko-KR" b="1" dirty="0" smtClean="0">
                    <a:latin typeface="+mj-lt"/>
                    <a:cs typeface="Arial" panose="020B0604020202020204" pitchFamily="34" charset="0"/>
                  </a:rPr>
                  <a:t>Farmer</a:t>
                </a:r>
                <a:endParaRPr lang="en-US" altLang="ko-KR" b="1" dirty="0">
                  <a:latin typeface="+mj-lt"/>
                  <a:cs typeface="Arial" panose="020B0604020202020204" pitchFamily="34" charset="0"/>
                </a:endParaRPr>
              </a:p>
            </p:txBody>
          </p:sp>
          <p:pic>
            <p:nvPicPr>
              <p:cNvPr id="16" name="Picture 2" descr="잎 - 무료 자연개 아이콘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2575246">
                <a:off x="6448975" y="5750755"/>
                <a:ext cx="319420" cy="31942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4" name="Picture 2" descr="산업용 로봇 아이콘 - ico,png,icns,무료 아이콘 다운로드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6610493" y="4585186"/>
              <a:ext cx="1073996" cy="1073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9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272087" y="0"/>
            <a:ext cx="871913" cy="526729"/>
          </a:xfrm>
        </p:spPr>
        <p:txBody>
          <a:bodyPr/>
          <a:lstStyle/>
          <a:p>
            <a:fld id="{6F9A7069-E4EB-46F7-AFC5-FD2FE2E11E50}" type="slidenum">
              <a:rPr lang="ko-KR" altLang="en-US" b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pPr/>
              <a:t>14</a:t>
            </a:fld>
            <a:endParaRPr lang="ko-KR" altLang="en-US" b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제목 2">
            <a:extLst>
              <a:ext uri="{FF2B5EF4-FFF2-40B4-BE49-F238E27FC236}">
                <a16:creationId xmlns="" xmlns:a16="http://schemas.microsoft.com/office/drawing/2014/main" id="{20E47F84-58A3-43FF-BA28-CFDF03ED2FC0}"/>
              </a:ext>
            </a:extLst>
          </p:cNvPr>
          <p:cNvSpPr txBox="1">
            <a:spLocks/>
          </p:cNvSpPr>
          <p:nvPr/>
        </p:nvSpPr>
        <p:spPr>
          <a:xfrm>
            <a:off x="0" y="61245"/>
            <a:ext cx="8079581" cy="48905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2600" b="1" kern="1200" spc="-120" baseline="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28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Arial" panose="020B0604020202020204" pitchFamily="34" charset="0"/>
                <a:ea typeface="Noto Sans Korean Light" pitchFamily="34" charset="-127"/>
                <a:cs typeface="Arial" panose="020B0604020202020204" pitchFamily="34" charset="0"/>
              </a:rPr>
              <a:t>LEAF Farmer</a:t>
            </a:r>
            <a:endParaRPr lang="ko-KR" altLang="en-US" sz="2800" dirty="0">
              <a:ln>
                <a:solidFill>
                  <a:schemeClr val="accent1">
                    <a:alpha val="0"/>
                  </a:schemeClr>
                </a:solidFill>
              </a:ln>
              <a:latin typeface="Arial" panose="020B0604020202020204" pitchFamily="34" charset="0"/>
              <a:ea typeface="Noto Sans Korean Light" pitchFamily="34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6562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96AED297-88B1-4498-96D5-5591461BB898}"/>
              </a:ext>
            </a:extLst>
          </p:cNvPr>
          <p:cNvSpPr txBox="1"/>
          <p:nvPr/>
        </p:nvSpPr>
        <p:spPr>
          <a:xfrm>
            <a:off x="4324350" y="2556418"/>
            <a:ext cx="4695825" cy="144655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4400" b="1" spc="-12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Calibri" panose="020F0502020204030204" pitchFamily="34" charset="0"/>
                <a:ea typeface="Noto Sans Korean Light" pitchFamily="34" charset="-127"/>
                <a:cs typeface="Calibri" panose="020F0502020204030204" pitchFamily="34" charset="0"/>
              </a:rPr>
              <a:t>Environment Automation</a:t>
            </a:r>
            <a:endParaRPr lang="en-US" altLang="ko-KR" sz="4400" b="1" spc="-120" dirty="0">
              <a:ln>
                <a:solidFill>
                  <a:schemeClr val="tx1">
                    <a:alpha val="0"/>
                  </a:schemeClr>
                </a:solidFill>
              </a:ln>
              <a:latin typeface="Calibri" panose="020F0502020204030204" pitchFamily="34" charset="0"/>
              <a:ea typeface="Noto Sans Korean Light" pitchFamily="34" charset="-12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6380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272087" y="0"/>
            <a:ext cx="871913" cy="526729"/>
          </a:xfrm>
        </p:spPr>
        <p:txBody>
          <a:bodyPr/>
          <a:lstStyle/>
          <a:p>
            <a:fld id="{6F9A7069-E4EB-46F7-AFC5-FD2FE2E11E50}" type="slidenum">
              <a:rPr lang="ko-KR" altLang="en-US" b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pPr/>
              <a:t>16</a:t>
            </a:fld>
            <a:endParaRPr lang="ko-KR" altLang="en-US" b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제목 2">
            <a:extLst>
              <a:ext uri="{FF2B5EF4-FFF2-40B4-BE49-F238E27FC236}">
                <a16:creationId xmlns="" xmlns:a16="http://schemas.microsoft.com/office/drawing/2014/main" id="{20E47F84-58A3-43FF-BA28-CFDF03ED2FC0}"/>
              </a:ext>
            </a:extLst>
          </p:cNvPr>
          <p:cNvSpPr txBox="1">
            <a:spLocks/>
          </p:cNvSpPr>
          <p:nvPr/>
        </p:nvSpPr>
        <p:spPr>
          <a:xfrm>
            <a:off x="0" y="61245"/>
            <a:ext cx="8079581" cy="48905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2600" b="1" kern="1200" spc="-120" baseline="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28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Arial" panose="020B0604020202020204" pitchFamily="34" charset="0"/>
                <a:ea typeface="Noto Sans Korean Light" pitchFamily="34" charset="-127"/>
                <a:cs typeface="Arial" panose="020B0604020202020204" pitchFamily="34" charset="0"/>
              </a:rPr>
              <a:t>Environment Automation</a:t>
            </a:r>
            <a:endParaRPr lang="ko-KR" altLang="en-US" sz="2800" dirty="0">
              <a:ln>
                <a:solidFill>
                  <a:schemeClr val="accent1">
                    <a:alpha val="0"/>
                  </a:schemeClr>
                </a:solidFill>
              </a:ln>
              <a:latin typeface="Arial" panose="020B0604020202020204" pitchFamily="34" charset="0"/>
              <a:ea typeface="Noto Sans Korean Light" pitchFamily="34" charset="-127"/>
              <a:cs typeface="Arial" panose="020B0604020202020204" pitchFamily="34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11500" y="1191427"/>
            <a:ext cx="9147040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buFont typeface="+mj-lt"/>
              <a:buAutoNum type="arabicPeriod"/>
            </a:pPr>
            <a:r>
              <a:rPr lang="ko-KR" altLang="en-US" b="1" dirty="0" err="1" smtClean="0">
                <a:latin typeface="Söhne"/>
              </a:rPr>
              <a:t>온습도</a:t>
            </a:r>
            <a:r>
              <a:rPr lang="ko-KR" altLang="en-US" b="1" dirty="0" smtClean="0">
                <a:latin typeface="Söhne"/>
              </a:rPr>
              <a:t> </a:t>
            </a:r>
            <a:r>
              <a:rPr lang="ko-KR" altLang="en-US" b="1" dirty="0">
                <a:latin typeface="Söhne"/>
              </a:rPr>
              <a:t>센서</a:t>
            </a:r>
            <a:r>
              <a:rPr lang="en-US" altLang="ko-KR" b="1" dirty="0">
                <a:latin typeface="Söhne"/>
              </a:rPr>
              <a:t>: </a:t>
            </a:r>
            <a:r>
              <a:rPr lang="ko-KR" altLang="en-US" b="1">
                <a:latin typeface="Söhne"/>
              </a:rPr>
              <a:t>환경의 </a:t>
            </a:r>
            <a:r>
              <a:rPr lang="ko-KR" altLang="en-US" b="1" smtClean="0">
                <a:latin typeface="Söhne"/>
              </a:rPr>
              <a:t>온습도를 측정합니다</a:t>
            </a:r>
            <a:r>
              <a:rPr lang="en-US" altLang="ko-KR" b="1" dirty="0">
                <a:latin typeface="Söhne"/>
              </a:rPr>
              <a:t>.</a:t>
            </a:r>
          </a:p>
          <a:p>
            <a:pPr>
              <a:lnSpc>
                <a:spcPct val="200000"/>
              </a:lnSpc>
              <a:buFont typeface="+mj-lt"/>
              <a:buAutoNum type="arabicPeriod"/>
            </a:pPr>
            <a:r>
              <a:rPr lang="ko-KR" altLang="en-US" b="1" dirty="0" smtClean="0">
                <a:latin typeface="Söhne"/>
              </a:rPr>
              <a:t>온도 조절 장치</a:t>
            </a:r>
            <a:r>
              <a:rPr lang="en-US" altLang="ko-KR" b="1" dirty="0" smtClean="0">
                <a:latin typeface="Söhne"/>
              </a:rPr>
              <a:t>: </a:t>
            </a:r>
            <a:r>
              <a:rPr lang="ko-KR" altLang="en-US" b="1">
                <a:latin typeface="Söhne"/>
              </a:rPr>
              <a:t>공간의 </a:t>
            </a:r>
            <a:r>
              <a:rPr lang="ko-KR" altLang="en-US" b="1" smtClean="0">
                <a:latin typeface="Söhne"/>
              </a:rPr>
              <a:t>온도를 조절합니다</a:t>
            </a:r>
            <a:r>
              <a:rPr lang="en-US" altLang="ko-KR" b="1" dirty="0" smtClean="0">
                <a:latin typeface="Söhne"/>
              </a:rPr>
              <a:t>.</a:t>
            </a:r>
          </a:p>
          <a:p>
            <a:pPr>
              <a:lnSpc>
                <a:spcPct val="200000"/>
              </a:lnSpc>
              <a:buFont typeface="+mj-lt"/>
              <a:buAutoNum type="arabicPeriod"/>
            </a:pPr>
            <a:r>
              <a:rPr lang="ko-KR" altLang="en-US" b="1" dirty="0" smtClean="0">
                <a:latin typeface="Söhne"/>
              </a:rPr>
              <a:t>습도 조절 장치 </a:t>
            </a:r>
            <a:r>
              <a:rPr lang="en-US" altLang="ko-KR" b="1" dirty="0" smtClean="0">
                <a:latin typeface="Söhne"/>
              </a:rPr>
              <a:t>: </a:t>
            </a:r>
            <a:r>
              <a:rPr lang="ko-KR" altLang="en-US" b="1" smtClean="0">
                <a:latin typeface="Söhne"/>
              </a:rPr>
              <a:t>공간의 습도를 조절합니다</a:t>
            </a:r>
            <a:r>
              <a:rPr lang="en-US" altLang="ko-KR" b="1" smtClean="0">
                <a:latin typeface="Söhne"/>
              </a:rPr>
              <a:t>.</a:t>
            </a:r>
            <a:endParaRPr lang="en-US" altLang="ko-KR" b="1" dirty="0" smtClean="0">
              <a:latin typeface="Söhne"/>
            </a:endParaRPr>
          </a:p>
          <a:p>
            <a:pPr>
              <a:lnSpc>
                <a:spcPct val="200000"/>
              </a:lnSpc>
              <a:buFont typeface="+mj-lt"/>
              <a:buAutoNum type="arabicPeriod"/>
            </a:pPr>
            <a:r>
              <a:rPr lang="ko-KR" altLang="en-US" b="1" dirty="0" smtClean="0">
                <a:latin typeface="Söhne"/>
              </a:rPr>
              <a:t> </a:t>
            </a:r>
            <a:r>
              <a:rPr lang="en-US" altLang="ko-KR" b="1" dirty="0" smtClean="0">
                <a:latin typeface="Söhne"/>
              </a:rPr>
              <a:t>CO2 </a:t>
            </a:r>
            <a:r>
              <a:rPr lang="ko-KR" altLang="en-US" b="1">
                <a:latin typeface="Söhne"/>
              </a:rPr>
              <a:t>센서</a:t>
            </a:r>
            <a:r>
              <a:rPr lang="en-US" altLang="ko-KR" b="1" dirty="0">
                <a:latin typeface="Söhne"/>
              </a:rPr>
              <a:t>: </a:t>
            </a:r>
            <a:r>
              <a:rPr lang="ko-KR" altLang="en-US" b="1">
                <a:latin typeface="Söhne"/>
              </a:rPr>
              <a:t>이산화탄소 농도를 측정합니다</a:t>
            </a:r>
            <a:r>
              <a:rPr lang="en-US" altLang="ko-KR" b="1" dirty="0">
                <a:latin typeface="Söhne"/>
              </a:rPr>
              <a:t>.</a:t>
            </a:r>
          </a:p>
          <a:p>
            <a:pPr>
              <a:lnSpc>
                <a:spcPct val="200000"/>
              </a:lnSpc>
              <a:buFont typeface="+mj-lt"/>
              <a:buAutoNum type="arabicPeriod"/>
            </a:pPr>
            <a:r>
              <a:rPr lang="ko-KR" altLang="en-US" b="1" dirty="0">
                <a:latin typeface="Söhne"/>
              </a:rPr>
              <a:t>조명 시스템</a:t>
            </a:r>
            <a:r>
              <a:rPr lang="en-US" altLang="ko-KR" b="1" dirty="0">
                <a:latin typeface="Söhne"/>
              </a:rPr>
              <a:t>: LED </a:t>
            </a:r>
            <a:r>
              <a:rPr lang="ko-KR" altLang="en-US" b="1">
                <a:latin typeface="Söhne"/>
              </a:rPr>
              <a:t>또는 다른 고성능 빛 소스가 필요합니다</a:t>
            </a:r>
            <a:r>
              <a:rPr lang="en-US" altLang="ko-KR" b="1" dirty="0">
                <a:latin typeface="Söhne"/>
              </a:rPr>
              <a:t>.</a:t>
            </a:r>
          </a:p>
          <a:p>
            <a:pPr>
              <a:lnSpc>
                <a:spcPct val="200000"/>
              </a:lnSpc>
              <a:buFont typeface="+mj-lt"/>
              <a:buAutoNum type="arabicPeriod"/>
            </a:pPr>
            <a:r>
              <a:rPr lang="ko-KR" altLang="en-US" b="1" dirty="0">
                <a:latin typeface="Söhne"/>
              </a:rPr>
              <a:t>자동 물주기 시스템</a:t>
            </a:r>
            <a:r>
              <a:rPr lang="en-US" altLang="ko-KR" b="1" dirty="0">
                <a:latin typeface="Söhne"/>
              </a:rPr>
              <a:t>: </a:t>
            </a:r>
            <a:r>
              <a:rPr lang="ko-KR" altLang="en-US" b="1">
                <a:latin typeface="Söhne"/>
              </a:rPr>
              <a:t>물의 양과 빈도를 조절합니다</a:t>
            </a:r>
            <a:r>
              <a:rPr lang="en-US" altLang="ko-KR" b="1" dirty="0">
                <a:latin typeface="Söhne"/>
              </a:rPr>
              <a:t>.</a:t>
            </a:r>
          </a:p>
          <a:p>
            <a:pPr>
              <a:lnSpc>
                <a:spcPct val="200000"/>
              </a:lnSpc>
              <a:buFont typeface="+mj-lt"/>
              <a:buAutoNum type="arabicPeriod"/>
            </a:pPr>
            <a:r>
              <a:rPr lang="ko-KR" altLang="en-US" b="1" dirty="0">
                <a:latin typeface="Söhne"/>
              </a:rPr>
              <a:t>영양제 분배 시스템</a:t>
            </a:r>
            <a:r>
              <a:rPr lang="en-US" altLang="ko-KR" b="1" dirty="0">
                <a:latin typeface="Söhne"/>
              </a:rPr>
              <a:t>: </a:t>
            </a:r>
            <a:r>
              <a:rPr lang="ko-KR" altLang="en-US" b="1">
                <a:latin typeface="Söhne"/>
              </a:rPr>
              <a:t>식물에 필요한 영양제를 자동으로 제공합니다</a:t>
            </a:r>
            <a:r>
              <a:rPr lang="en-US" altLang="ko-KR" b="1" dirty="0">
                <a:latin typeface="Söhne"/>
              </a:rPr>
              <a:t>.</a:t>
            </a:r>
          </a:p>
          <a:p>
            <a:pPr>
              <a:lnSpc>
                <a:spcPct val="200000"/>
              </a:lnSpc>
              <a:buFont typeface="+mj-lt"/>
              <a:buAutoNum type="arabicPeriod"/>
            </a:pPr>
            <a:r>
              <a:rPr lang="ko-KR" altLang="en-US" b="1" dirty="0">
                <a:latin typeface="Söhne"/>
              </a:rPr>
              <a:t>통제 장치</a:t>
            </a:r>
            <a:r>
              <a:rPr lang="en-US" altLang="ko-KR" b="1" dirty="0">
                <a:latin typeface="Söhne"/>
              </a:rPr>
              <a:t>: </a:t>
            </a:r>
            <a:r>
              <a:rPr lang="ko-KR" altLang="en-US" b="1">
                <a:latin typeface="Söhne"/>
              </a:rPr>
              <a:t>센서와 다른 기기를 중앙에서 제어할 수 있는 마이크로컨트롤러 또는 </a:t>
            </a:r>
            <a:r>
              <a:rPr lang="en-US" altLang="ko-KR" b="1" dirty="0">
                <a:latin typeface="Söhne"/>
              </a:rPr>
              <a:t>PLC.</a:t>
            </a:r>
          </a:p>
          <a:p>
            <a:pPr>
              <a:lnSpc>
                <a:spcPct val="200000"/>
              </a:lnSpc>
              <a:buFont typeface="+mj-lt"/>
              <a:buAutoNum type="arabicPeriod"/>
            </a:pPr>
            <a:r>
              <a:rPr lang="ko-KR" altLang="en-US" b="1" dirty="0">
                <a:latin typeface="Söhne"/>
              </a:rPr>
              <a:t>환풍기 및 에어 필터</a:t>
            </a:r>
            <a:r>
              <a:rPr lang="en-US" altLang="ko-KR" b="1" dirty="0">
                <a:latin typeface="Söhne"/>
              </a:rPr>
              <a:t>: </a:t>
            </a:r>
            <a:r>
              <a:rPr lang="ko-KR" altLang="en-US" b="1">
                <a:latin typeface="Söhne"/>
              </a:rPr>
              <a:t>공기 순환과 필터링을 위해 필요합니다</a:t>
            </a:r>
            <a:r>
              <a:rPr lang="en-US" altLang="ko-KR" b="1" dirty="0">
                <a:latin typeface="Söhne"/>
              </a:rPr>
              <a:t>.</a:t>
            </a:r>
          </a:p>
          <a:p>
            <a:pPr>
              <a:lnSpc>
                <a:spcPct val="200000"/>
              </a:lnSpc>
              <a:buFont typeface="+mj-lt"/>
              <a:buAutoNum type="arabicPeriod"/>
            </a:pPr>
            <a:r>
              <a:rPr lang="ko-KR" altLang="en-US" b="1" dirty="0">
                <a:latin typeface="Söhne"/>
              </a:rPr>
              <a:t>데이터 </a:t>
            </a:r>
            <a:r>
              <a:rPr lang="ko-KR" altLang="en-US" b="1" dirty="0" err="1">
                <a:latin typeface="Söhne"/>
              </a:rPr>
              <a:t>로깅</a:t>
            </a:r>
            <a:r>
              <a:rPr lang="ko-KR" altLang="en-US" b="1" dirty="0">
                <a:latin typeface="Söhne"/>
              </a:rPr>
              <a:t> 시스템</a:t>
            </a:r>
            <a:r>
              <a:rPr lang="en-US" altLang="ko-KR" b="1" dirty="0">
                <a:latin typeface="Söhne"/>
              </a:rPr>
              <a:t>: </a:t>
            </a:r>
            <a:r>
              <a:rPr lang="ko-KR" altLang="en-US" b="1">
                <a:latin typeface="Söhne"/>
              </a:rPr>
              <a:t>모든 환경 데이터를 저장하고 분석할 수 있는 시스템</a:t>
            </a:r>
            <a:r>
              <a:rPr lang="en-US" altLang="ko-KR" b="1" dirty="0">
                <a:latin typeface="Söhne"/>
              </a:rPr>
              <a:t>.</a:t>
            </a:r>
          </a:p>
        </p:txBody>
      </p:sp>
      <p:pic>
        <p:nvPicPr>
          <p:cNvPr id="30" name="Picture 4" descr="확인 표시 컴퓨터 아이콘 무료 콘텐츠, 녹색 체크 표시, 각도, 잎, 본문 png | PNGWi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24752"/>
            <a:ext cx="766990" cy="640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4" descr="확인 표시 컴퓨터 아이콘 무료 콘텐츠, 녹색 체크 표시, 각도, 잎, 본문 png | PNGWi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27795"/>
            <a:ext cx="766990" cy="640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4" descr="확인 표시 컴퓨터 아이콘 무료 콘텐츠, 녹색 체크 표시, 각도, 잎, 본문 png | PNGWi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800196"/>
            <a:ext cx="766990" cy="640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4" descr="확인 표시 컴퓨터 아이콘 무료 콘텐츠, 녹색 체크 표시, 각도, 잎, 본문 png | PNGWi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588278"/>
            <a:ext cx="766990" cy="640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7468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272087" y="0"/>
            <a:ext cx="871913" cy="526729"/>
          </a:xfrm>
        </p:spPr>
        <p:txBody>
          <a:bodyPr/>
          <a:lstStyle/>
          <a:p>
            <a:fld id="{6F9A7069-E4EB-46F7-AFC5-FD2FE2E11E50}" type="slidenum">
              <a:rPr lang="ko-KR" altLang="en-US" b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pPr/>
              <a:t>17</a:t>
            </a:fld>
            <a:endParaRPr lang="ko-KR" altLang="en-US" b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제목 2">
            <a:extLst>
              <a:ext uri="{FF2B5EF4-FFF2-40B4-BE49-F238E27FC236}">
                <a16:creationId xmlns="" xmlns:a16="http://schemas.microsoft.com/office/drawing/2014/main" id="{20E47F84-58A3-43FF-BA28-CFDF03ED2FC0}"/>
              </a:ext>
            </a:extLst>
          </p:cNvPr>
          <p:cNvSpPr txBox="1">
            <a:spLocks/>
          </p:cNvSpPr>
          <p:nvPr/>
        </p:nvSpPr>
        <p:spPr>
          <a:xfrm>
            <a:off x="0" y="61245"/>
            <a:ext cx="8079581" cy="48905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2600" b="1" kern="1200" spc="-120" baseline="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28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Arial" panose="020B0604020202020204" pitchFamily="34" charset="0"/>
                <a:ea typeface="Noto Sans Korean Light" pitchFamily="34" charset="-127"/>
                <a:cs typeface="Arial" panose="020B0604020202020204" pitchFamily="34" charset="0"/>
              </a:rPr>
              <a:t>Environment Automation</a:t>
            </a:r>
            <a:endParaRPr lang="ko-KR" altLang="en-US" sz="2800" dirty="0">
              <a:ln>
                <a:solidFill>
                  <a:schemeClr val="accent1">
                    <a:alpha val="0"/>
                  </a:schemeClr>
                </a:solidFill>
              </a:ln>
              <a:latin typeface="Arial" panose="020B0604020202020204" pitchFamily="34" charset="0"/>
              <a:ea typeface="Noto Sans Korean Light" pitchFamily="34" charset="-127"/>
              <a:cs typeface="Arial" panose="020B0604020202020204" pitchFamily="34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54350" y="753277"/>
            <a:ext cx="9147040" cy="5581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buFont typeface="+mj-lt"/>
              <a:buAutoNum type="arabicPeriod"/>
            </a:pPr>
            <a:r>
              <a:rPr lang="ko-KR" altLang="en-US" b="1" dirty="0" smtClean="0">
                <a:latin typeface="Söhne"/>
              </a:rPr>
              <a:t> </a:t>
            </a:r>
            <a:r>
              <a:rPr lang="ko-KR" altLang="en-US" b="1" dirty="0" err="1" smtClean="0">
                <a:latin typeface="Söhne"/>
              </a:rPr>
              <a:t>온</a:t>
            </a:r>
            <a:r>
              <a:rPr lang="ko-KR" altLang="en-US" b="1" dirty="0" err="1">
                <a:latin typeface="Söhne"/>
              </a:rPr>
              <a:t>습</a:t>
            </a:r>
            <a:r>
              <a:rPr lang="ko-KR" altLang="en-US" b="1" dirty="0" err="1" smtClean="0">
                <a:latin typeface="Söhne"/>
              </a:rPr>
              <a:t>도</a:t>
            </a:r>
            <a:r>
              <a:rPr lang="ko-KR" altLang="en-US" b="1" dirty="0" smtClean="0">
                <a:latin typeface="Söhne"/>
              </a:rPr>
              <a:t> 센서</a:t>
            </a:r>
            <a:endParaRPr lang="en-US" altLang="ko-KR" b="1" dirty="0"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1488111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96AED297-88B1-4498-96D5-5591461BB898}"/>
              </a:ext>
            </a:extLst>
          </p:cNvPr>
          <p:cNvSpPr txBox="1"/>
          <p:nvPr/>
        </p:nvSpPr>
        <p:spPr>
          <a:xfrm>
            <a:off x="4324350" y="2556418"/>
            <a:ext cx="4695825" cy="144655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4400" b="1" spc="-12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Calibri" panose="020F0502020204030204" pitchFamily="34" charset="0"/>
                <a:ea typeface="Noto Sans Korean Light" pitchFamily="34" charset="-127"/>
                <a:cs typeface="Calibri" panose="020F0502020204030204" pitchFamily="34" charset="0"/>
              </a:rPr>
              <a:t>Robot</a:t>
            </a:r>
          </a:p>
          <a:p>
            <a:pPr algn="r"/>
            <a:r>
              <a:rPr lang="en-US" altLang="ko-KR" sz="4400" b="1" spc="-12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Calibri" panose="020F0502020204030204" pitchFamily="34" charset="0"/>
                <a:ea typeface="Noto Sans Korean Light" pitchFamily="34" charset="-127"/>
                <a:cs typeface="Calibri" panose="020F0502020204030204" pitchFamily="34" charset="0"/>
              </a:rPr>
              <a:t>Automation</a:t>
            </a:r>
            <a:endParaRPr lang="en-US" altLang="ko-KR" sz="4400" b="1" spc="-120" dirty="0">
              <a:ln>
                <a:solidFill>
                  <a:schemeClr val="tx1">
                    <a:alpha val="0"/>
                  </a:schemeClr>
                </a:solidFill>
              </a:ln>
              <a:latin typeface="Calibri" panose="020F0502020204030204" pitchFamily="34" charset="0"/>
              <a:ea typeface="Noto Sans Korean Light" pitchFamily="34" charset="-12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8500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272087" y="0"/>
            <a:ext cx="871913" cy="526729"/>
          </a:xfrm>
        </p:spPr>
        <p:txBody>
          <a:bodyPr/>
          <a:lstStyle/>
          <a:p>
            <a:fld id="{6F9A7069-E4EB-46F7-AFC5-FD2FE2E11E50}" type="slidenum">
              <a:rPr lang="ko-KR" altLang="en-US" b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pPr/>
              <a:t>19</a:t>
            </a:fld>
            <a:endParaRPr lang="ko-KR" altLang="en-US" b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제목 2">
            <a:extLst>
              <a:ext uri="{FF2B5EF4-FFF2-40B4-BE49-F238E27FC236}">
                <a16:creationId xmlns="" xmlns:a16="http://schemas.microsoft.com/office/drawing/2014/main" id="{20E47F84-58A3-43FF-BA28-CFDF03ED2FC0}"/>
              </a:ext>
            </a:extLst>
          </p:cNvPr>
          <p:cNvSpPr txBox="1">
            <a:spLocks/>
          </p:cNvSpPr>
          <p:nvPr/>
        </p:nvSpPr>
        <p:spPr>
          <a:xfrm>
            <a:off x="0" y="61245"/>
            <a:ext cx="8079581" cy="48905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2600" b="1" kern="1200" spc="-120" baseline="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28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Arial" panose="020B0604020202020204" pitchFamily="34" charset="0"/>
                <a:ea typeface="Noto Sans Korean Light" pitchFamily="34" charset="-127"/>
                <a:cs typeface="Arial" panose="020B0604020202020204" pitchFamily="34" charset="0"/>
              </a:rPr>
              <a:t>Robot Automation</a:t>
            </a:r>
            <a:endParaRPr lang="ko-KR" altLang="en-US" sz="2800" dirty="0">
              <a:ln>
                <a:solidFill>
                  <a:schemeClr val="accent1">
                    <a:alpha val="0"/>
                  </a:schemeClr>
                </a:solidFill>
              </a:ln>
              <a:latin typeface="Arial" panose="020B0604020202020204" pitchFamily="34" charset="0"/>
              <a:ea typeface="Noto Sans Korean Light" pitchFamily="34" charset="-127"/>
              <a:cs typeface="Arial" panose="020B0604020202020204" pitchFamily="34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34586" y="979553"/>
            <a:ext cx="8604613" cy="49901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buFont typeface="+mj-lt"/>
              <a:buAutoNum type="arabicPeriod"/>
            </a:pPr>
            <a:r>
              <a:rPr lang="ko-KR" altLang="en-US" b="1" dirty="0" smtClean="0">
                <a:latin typeface="Söhne"/>
              </a:rPr>
              <a:t>로봇 </a:t>
            </a:r>
            <a:r>
              <a:rPr lang="ko-KR" altLang="en-US" b="1" dirty="0">
                <a:latin typeface="Söhne"/>
              </a:rPr>
              <a:t>팔</a:t>
            </a:r>
            <a:r>
              <a:rPr lang="en-US" altLang="ko-KR" b="1" dirty="0">
                <a:latin typeface="Söhne"/>
              </a:rPr>
              <a:t>: </a:t>
            </a:r>
            <a:r>
              <a:rPr lang="ko-KR" altLang="en-US" b="1">
                <a:latin typeface="Söhne"/>
              </a:rPr>
              <a:t>식물을 재배하고 수확하는 작업을 담당합니다</a:t>
            </a:r>
            <a:r>
              <a:rPr lang="en-US" altLang="ko-KR" b="1" dirty="0">
                <a:latin typeface="Söhne"/>
              </a:rPr>
              <a:t>.</a:t>
            </a:r>
          </a:p>
          <a:p>
            <a:pPr>
              <a:lnSpc>
                <a:spcPct val="200000"/>
              </a:lnSpc>
              <a:buFont typeface="+mj-lt"/>
              <a:buAutoNum type="arabicPeriod"/>
            </a:pPr>
            <a:r>
              <a:rPr lang="ko-KR" altLang="en-US" b="1" dirty="0">
                <a:latin typeface="Söhne"/>
              </a:rPr>
              <a:t>로봇 카메라</a:t>
            </a:r>
            <a:r>
              <a:rPr lang="en-US" altLang="ko-KR" b="1" dirty="0">
                <a:latin typeface="Söhne"/>
              </a:rPr>
              <a:t>: </a:t>
            </a:r>
            <a:r>
              <a:rPr lang="ko-KR" altLang="en-US" b="1">
                <a:latin typeface="Söhne"/>
              </a:rPr>
              <a:t>식물의 성장 상태나 수확 가능 여부를 판단합니다</a:t>
            </a:r>
            <a:r>
              <a:rPr lang="en-US" altLang="ko-KR" b="1" dirty="0">
                <a:latin typeface="Söhne"/>
              </a:rPr>
              <a:t>.</a:t>
            </a:r>
          </a:p>
          <a:p>
            <a:pPr>
              <a:lnSpc>
                <a:spcPct val="200000"/>
              </a:lnSpc>
              <a:buFont typeface="+mj-lt"/>
              <a:buAutoNum type="arabicPeriod"/>
            </a:pPr>
            <a:r>
              <a:rPr lang="ko-KR" altLang="en-US" b="1" dirty="0">
                <a:latin typeface="Söhne"/>
              </a:rPr>
              <a:t>로봇 이동 시스템</a:t>
            </a:r>
            <a:r>
              <a:rPr lang="en-US" altLang="ko-KR" b="1" dirty="0">
                <a:latin typeface="Söhne"/>
              </a:rPr>
              <a:t>: </a:t>
            </a:r>
            <a:r>
              <a:rPr lang="ko-KR" altLang="en-US" b="1">
                <a:latin typeface="Söhne"/>
              </a:rPr>
              <a:t>수직 농장 공간 내에서 이동이 필요할 경우 사용합니다</a:t>
            </a:r>
            <a:r>
              <a:rPr lang="en-US" altLang="ko-KR" b="1" dirty="0">
                <a:latin typeface="Söhne"/>
              </a:rPr>
              <a:t>.</a:t>
            </a:r>
          </a:p>
          <a:p>
            <a:pPr>
              <a:lnSpc>
                <a:spcPct val="200000"/>
              </a:lnSpc>
              <a:buFont typeface="+mj-lt"/>
              <a:buAutoNum type="arabicPeriod"/>
            </a:pPr>
            <a:r>
              <a:rPr lang="ko-KR" altLang="en-US" b="1" dirty="0">
                <a:latin typeface="Söhne"/>
              </a:rPr>
              <a:t>센서 </a:t>
            </a:r>
            <a:r>
              <a:rPr lang="ko-KR" altLang="en-US" b="1" dirty="0" err="1">
                <a:latin typeface="Söhne"/>
              </a:rPr>
              <a:t>스위트</a:t>
            </a:r>
            <a:r>
              <a:rPr lang="en-US" altLang="ko-KR" b="1" dirty="0">
                <a:latin typeface="Söhne"/>
              </a:rPr>
              <a:t>: </a:t>
            </a:r>
            <a:r>
              <a:rPr lang="ko-KR" altLang="en-US" b="1">
                <a:latin typeface="Söhne"/>
              </a:rPr>
              <a:t>로봇 팔의 정밀한 움직임을 위한 다양한 센서 </a:t>
            </a:r>
            <a:r>
              <a:rPr lang="en-US" altLang="ko-KR" b="1" dirty="0">
                <a:latin typeface="Söhne"/>
              </a:rPr>
              <a:t>(</a:t>
            </a:r>
            <a:r>
              <a:rPr lang="ko-KR" altLang="en-US" b="1">
                <a:latin typeface="Söhne"/>
              </a:rPr>
              <a:t>터치 센서</a:t>
            </a:r>
            <a:r>
              <a:rPr lang="en-US" altLang="ko-KR" b="1" dirty="0">
                <a:latin typeface="Söhne"/>
              </a:rPr>
              <a:t>, </a:t>
            </a:r>
            <a:r>
              <a:rPr lang="ko-KR" altLang="en-US" b="1">
                <a:latin typeface="Söhne"/>
              </a:rPr>
              <a:t>광학 센서 등</a:t>
            </a:r>
            <a:r>
              <a:rPr lang="en-US" altLang="ko-KR" b="1" dirty="0">
                <a:latin typeface="Söhne"/>
              </a:rPr>
              <a:t>).</a:t>
            </a:r>
          </a:p>
          <a:p>
            <a:pPr>
              <a:lnSpc>
                <a:spcPct val="200000"/>
              </a:lnSpc>
              <a:buFont typeface="+mj-lt"/>
              <a:buAutoNum type="arabicPeriod"/>
            </a:pPr>
            <a:r>
              <a:rPr lang="ko-KR" altLang="en-US" b="1" dirty="0">
                <a:latin typeface="Söhne"/>
              </a:rPr>
              <a:t>자동 분류 시스템</a:t>
            </a:r>
            <a:r>
              <a:rPr lang="en-US" altLang="ko-KR" b="1" dirty="0">
                <a:latin typeface="Söhne"/>
              </a:rPr>
              <a:t>: </a:t>
            </a:r>
            <a:r>
              <a:rPr lang="ko-KR" altLang="en-US" b="1">
                <a:latin typeface="Söhne"/>
              </a:rPr>
              <a:t>수확한 식물을 분류하고 포장합니다</a:t>
            </a:r>
            <a:r>
              <a:rPr lang="en-US" altLang="ko-KR" b="1" dirty="0">
                <a:latin typeface="Söhne"/>
              </a:rPr>
              <a:t>.</a:t>
            </a:r>
          </a:p>
          <a:p>
            <a:pPr>
              <a:lnSpc>
                <a:spcPct val="200000"/>
              </a:lnSpc>
              <a:buFont typeface="+mj-lt"/>
              <a:buAutoNum type="arabicPeriod"/>
            </a:pPr>
            <a:r>
              <a:rPr lang="ko-KR" altLang="en-US" b="1" dirty="0">
                <a:latin typeface="Söhne"/>
              </a:rPr>
              <a:t>자동 배치 시스템</a:t>
            </a:r>
            <a:r>
              <a:rPr lang="en-US" altLang="ko-KR" b="1" dirty="0">
                <a:latin typeface="Söhne"/>
              </a:rPr>
              <a:t>: </a:t>
            </a:r>
            <a:r>
              <a:rPr lang="ko-KR" altLang="en-US" b="1">
                <a:latin typeface="Söhne"/>
              </a:rPr>
              <a:t>씨앗 또는 묘목을 자동으로 심습니다</a:t>
            </a:r>
            <a:r>
              <a:rPr lang="en-US" altLang="ko-KR" b="1" dirty="0">
                <a:latin typeface="Söhne"/>
              </a:rPr>
              <a:t>.</a:t>
            </a:r>
          </a:p>
          <a:p>
            <a:pPr>
              <a:lnSpc>
                <a:spcPct val="200000"/>
              </a:lnSpc>
              <a:buFont typeface="+mj-lt"/>
              <a:buAutoNum type="arabicPeriod"/>
            </a:pPr>
            <a:r>
              <a:rPr lang="ko-KR" altLang="en-US" b="1" dirty="0">
                <a:latin typeface="Söhne"/>
              </a:rPr>
              <a:t>로봇 컨트롤러</a:t>
            </a:r>
            <a:r>
              <a:rPr lang="en-US" altLang="ko-KR" b="1" dirty="0">
                <a:latin typeface="Söhne"/>
              </a:rPr>
              <a:t>: </a:t>
            </a:r>
            <a:r>
              <a:rPr lang="ko-KR" altLang="en-US" b="1">
                <a:latin typeface="Söhne"/>
              </a:rPr>
              <a:t>로봇의 모든 작동을 제어합니다</a:t>
            </a:r>
            <a:r>
              <a:rPr lang="en-US" altLang="ko-KR" b="1" dirty="0">
                <a:latin typeface="Söhne"/>
              </a:rPr>
              <a:t>.</a:t>
            </a:r>
          </a:p>
          <a:p>
            <a:pPr>
              <a:lnSpc>
                <a:spcPct val="200000"/>
              </a:lnSpc>
              <a:buFont typeface="+mj-lt"/>
              <a:buAutoNum type="arabicPeriod"/>
            </a:pPr>
            <a:r>
              <a:rPr lang="ko-KR" altLang="en-US" b="1" dirty="0">
                <a:latin typeface="Söhne"/>
              </a:rPr>
              <a:t>소프트웨어 인터페이스</a:t>
            </a:r>
            <a:r>
              <a:rPr lang="en-US" altLang="ko-KR" b="1" dirty="0">
                <a:latin typeface="Söhne"/>
              </a:rPr>
              <a:t>: </a:t>
            </a:r>
            <a:r>
              <a:rPr lang="ko-KR" altLang="en-US" b="1">
                <a:latin typeface="Söhne"/>
              </a:rPr>
              <a:t>로봇과 환경 제어 시스템을 통합하고 모니터링합니다</a:t>
            </a:r>
            <a:r>
              <a:rPr lang="en-US" altLang="ko-KR" b="1" dirty="0">
                <a:latin typeface="Söhne"/>
              </a:rPr>
              <a:t>.</a:t>
            </a:r>
          </a:p>
        </p:txBody>
      </p:sp>
      <p:pic>
        <p:nvPicPr>
          <p:cNvPr id="8" name="Picture 4" descr="확인 표시 컴퓨터 아이콘 무료 콘텐츠, 녹색 체크 표시, 각도, 잎, 본문 png | PNGWi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95669"/>
            <a:ext cx="766990" cy="640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확인 표시 컴퓨터 아이콘 무료 콘텐츠, 녹색 체크 표시, 각도, 잎, 본문 png | PNGWi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66900" y="5172394"/>
            <a:ext cx="766990" cy="640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2528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96AED297-88B1-4498-96D5-5591461BB898}"/>
              </a:ext>
            </a:extLst>
          </p:cNvPr>
          <p:cNvSpPr txBox="1"/>
          <p:nvPr/>
        </p:nvSpPr>
        <p:spPr>
          <a:xfrm>
            <a:off x="6696075" y="2765519"/>
            <a:ext cx="2447925" cy="125694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4400" b="1" spc="-12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Calibri" panose="020F0502020204030204" pitchFamily="34" charset="0"/>
                <a:ea typeface="Noto Sans Korean Light" pitchFamily="34" charset="-127"/>
                <a:cs typeface="Calibri" panose="020F0502020204030204" pitchFamily="34" charset="0"/>
              </a:rPr>
              <a:t>Product</a:t>
            </a:r>
            <a:endParaRPr lang="en-US" altLang="ko-KR" sz="4400" b="1" spc="-120" dirty="0">
              <a:ln>
                <a:solidFill>
                  <a:schemeClr val="tx1">
                    <a:alpha val="0"/>
                  </a:schemeClr>
                </a:solidFill>
              </a:ln>
              <a:latin typeface="Calibri" panose="020F0502020204030204" pitchFamily="34" charset="0"/>
              <a:ea typeface="Noto Sans Korean Light" pitchFamily="34" charset="-12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5041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96AED297-88B1-4498-96D5-5591461BB898}"/>
              </a:ext>
            </a:extLst>
          </p:cNvPr>
          <p:cNvSpPr txBox="1"/>
          <p:nvPr/>
        </p:nvSpPr>
        <p:spPr>
          <a:xfrm>
            <a:off x="7310297" y="2770938"/>
            <a:ext cx="1833703" cy="1246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4400" b="1" spc="-12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Calibri" panose="020F0502020204030204" pitchFamily="34" charset="0"/>
                <a:ea typeface="Noto Sans Korean Light" pitchFamily="34" charset="-127"/>
                <a:cs typeface="Calibri" panose="020F0502020204030204" pitchFamily="34" charset="0"/>
              </a:rPr>
              <a:t>Space</a:t>
            </a:r>
            <a:endParaRPr lang="en-US" altLang="ko-KR" sz="4400" b="1" spc="-120" dirty="0">
              <a:ln>
                <a:solidFill>
                  <a:schemeClr val="tx1">
                    <a:alpha val="0"/>
                  </a:schemeClr>
                </a:solidFill>
              </a:ln>
              <a:latin typeface="Calibri" panose="020F0502020204030204" pitchFamily="34" charset="0"/>
              <a:ea typeface="Noto Sans Korean Light" pitchFamily="34" charset="-12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8809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7" y="702734"/>
            <a:ext cx="5297076" cy="5019408"/>
          </a:xfrm>
          <a:prstGeom prst="rect">
            <a:avLst/>
          </a:prstGeom>
        </p:spPr>
      </p:pic>
      <p:sp>
        <p:nvSpPr>
          <p:cNvPr id="19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272087" y="0"/>
            <a:ext cx="871913" cy="526729"/>
          </a:xfrm>
        </p:spPr>
        <p:txBody>
          <a:bodyPr/>
          <a:lstStyle/>
          <a:p>
            <a:fld id="{6F9A7069-E4EB-46F7-AFC5-FD2FE2E11E50}" type="slidenum">
              <a:rPr lang="ko-KR" altLang="en-US" b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pPr/>
              <a:t>21</a:t>
            </a:fld>
            <a:endParaRPr lang="ko-KR" altLang="en-US" b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제목 2">
            <a:extLst>
              <a:ext uri="{FF2B5EF4-FFF2-40B4-BE49-F238E27FC236}">
                <a16:creationId xmlns:a16="http://schemas.microsoft.com/office/drawing/2014/main" xmlns="" id="{20E47F84-58A3-43FF-BA28-CFDF03ED2FC0}"/>
              </a:ext>
            </a:extLst>
          </p:cNvPr>
          <p:cNvSpPr txBox="1">
            <a:spLocks/>
          </p:cNvSpPr>
          <p:nvPr/>
        </p:nvSpPr>
        <p:spPr>
          <a:xfrm>
            <a:off x="0" y="61245"/>
            <a:ext cx="8079581" cy="48905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2600" b="1" kern="1200" spc="-120" baseline="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3600" b="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Calibri" panose="020F0502020204030204" pitchFamily="34" charset="0"/>
                <a:ea typeface="Noto Sans Korean Light" pitchFamily="34" charset="-127"/>
                <a:cs typeface="Calibri" panose="020F0502020204030204" pitchFamily="34" charset="0"/>
              </a:rPr>
              <a:t>Clothes</a:t>
            </a:r>
            <a:endParaRPr lang="ko-KR" altLang="en-US" sz="3600" b="0" dirty="0">
              <a:ln>
                <a:solidFill>
                  <a:schemeClr val="accent1">
                    <a:alpha val="0"/>
                  </a:schemeClr>
                </a:solidFill>
              </a:ln>
              <a:latin typeface="Calibri" panose="020F0502020204030204" pitchFamily="34" charset="0"/>
              <a:ea typeface="Noto Sans Korean Light" pitchFamily="34" charset="-127"/>
              <a:cs typeface="Calibri" panose="020F0502020204030204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9038" y="3783012"/>
            <a:ext cx="5347229" cy="3010335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567266" y="2302933"/>
            <a:ext cx="1312334" cy="1253067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>
            <a:glow rad="50800">
              <a:schemeClr val="bg1">
                <a:alpha val="9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8387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272087" y="0"/>
            <a:ext cx="871913" cy="526729"/>
          </a:xfrm>
        </p:spPr>
        <p:txBody>
          <a:bodyPr/>
          <a:lstStyle/>
          <a:p>
            <a:fld id="{6F9A7069-E4EB-46F7-AFC5-FD2FE2E11E50}" type="slidenum">
              <a:rPr lang="ko-KR" altLang="en-US" b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pPr/>
              <a:t>22</a:t>
            </a:fld>
            <a:endParaRPr lang="ko-KR" altLang="en-US" b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제목 2">
            <a:extLst>
              <a:ext uri="{FF2B5EF4-FFF2-40B4-BE49-F238E27FC236}">
                <a16:creationId xmlns:a16="http://schemas.microsoft.com/office/drawing/2014/main" xmlns="" id="{20E47F84-58A3-43FF-BA28-CFDF03ED2FC0}"/>
              </a:ext>
            </a:extLst>
          </p:cNvPr>
          <p:cNvSpPr txBox="1">
            <a:spLocks/>
          </p:cNvSpPr>
          <p:nvPr/>
        </p:nvSpPr>
        <p:spPr>
          <a:xfrm>
            <a:off x="0" y="61245"/>
            <a:ext cx="8079581" cy="48905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2600" b="1" kern="1200" spc="-120" baseline="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3600" b="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Calibri" panose="020F0502020204030204" pitchFamily="34" charset="0"/>
                <a:ea typeface="Noto Sans Korean Light" pitchFamily="34" charset="-127"/>
                <a:cs typeface="Calibri" panose="020F0502020204030204" pitchFamily="34" charset="0"/>
              </a:rPr>
              <a:t>Clothes</a:t>
            </a:r>
            <a:endParaRPr lang="ko-KR" altLang="en-US" sz="3600" b="0" dirty="0">
              <a:ln>
                <a:solidFill>
                  <a:schemeClr val="accent1">
                    <a:alpha val="0"/>
                  </a:schemeClr>
                </a:solidFill>
              </a:ln>
              <a:latin typeface="Calibri" panose="020F0502020204030204" pitchFamily="34" charset="0"/>
              <a:ea typeface="Noto Sans Korean Light" pitchFamily="34" charset="-127"/>
              <a:cs typeface="Calibri" panose="020F0502020204030204" pitchFamily="34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l="6258" t="3974" r="6102" b="1127"/>
          <a:stretch/>
        </p:blipFill>
        <p:spPr>
          <a:xfrm>
            <a:off x="160865" y="1032934"/>
            <a:ext cx="4038601" cy="431935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4"/>
          <a:srcRect l="10389" t="31037" r="63717" b="42649"/>
          <a:stretch/>
        </p:blipFill>
        <p:spPr>
          <a:xfrm>
            <a:off x="4495800" y="1332090"/>
            <a:ext cx="4419600" cy="4255911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5029198" y="1484490"/>
            <a:ext cx="3268135" cy="13603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0882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96AED297-88B1-4498-96D5-5591461BB898}"/>
              </a:ext>
            </a:extLst>
          </p:cNvPr>
          <p:cNvSpPr txBox="1"/>
          <p:nvPr/>
        </p:nvSpPr>
        <p:spPr>
          <a:xfrm>
            <a:off x="6773333" y="2670718"/>
            <a:ext cx="2370667" cy="144655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4400" b="1" spc="-12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Calibri" panose="020F0502020204030204" pitchFamily="34" charset="0"/>
                <a:ea typeface="Noto Sans Korean Light" pitchFamily="34" charset="-127"/>
                <a:cs typeface="Calibri" panose="020F0502020204030204" pitchFamily="34" charset="0"/>
              </a:rPr>
              <a:t>Materials</a:t>
            </a:r>
            <a:endParaRPr lang="en-US" altLang="ko-KR" sz="4400" b="1" spc="-120" dirty="0">
              <a:ln>
                <a:solidFill>
                  <a:schemeClr val="tx1">
                    <a:alpha val="0"/>
                  </a:schemeClr>
                </a:solidFill>
              </a:ln>
              <a:latin typeface="Calibri" panose="020F0502020204030204" pitchFamily="34" charset="0"/>
              <a:ea typeface="Noto Sans Korean Light" pitchFamily="34" charset="-12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1901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272087" y="0"/>
            <a:ext cx="871913" cy="526729"/>
          </a:xfrm>
        </p:spPr>
        <p:txBody>
          <a:bodyPr/>
          <a:lstStyle/>
          <a:p>
            <a:fld id="{6F9A7069-E4EB-46F7-AFC5-FD2FE2E11E50}" type="slidenum">
              <a:rPr lang="ko-KR" altLang="en-US" b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pPr/>
              <a:t>24</a:t>
            </a:fld>
            <a:endParaRPr lang="ko-KR" altLang="en-US" b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제목 2">
            <a:extLst>
              <a:ext uri="{FF2B5EF4-FFF2-40B4-BE49-F238E27FC236}">
                <a16:creationId xmlns="" xmlns:a16="http://schemas.microsoft.com/office/drawing/2014/main" id="{20E47F84-58A3-43FF-BA28-CFDF03ED2FC0}"/>
              </a:ext>
            </a:extLst>
          </p:cNvPr>
          <p:cNvSpPr txBox="1">
            <a:spLocks/>
          </p:cNvSpPr>
          <p:nvPr/>
        </p:nvSpPr>
        <p:spPr>
          <a:xfrm>
            <a:off x="0" y="61245"/>
            <a:ext cx="8079581" cy="48905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2600" b="1" kern="1200" spc="-120" baseline="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Calibri" panose="020F0502020204030204" pitchFamily="34" charset="0"/>
                <a:ea typeface="Noto Sans Korean Light" pitchFamily="34" charset="-127"/>
                <a:cs typeface="Calibri" panose="020F0502020204030204" pitchFamily="34" charset="0"/>
              </a:rPr>
              <a:t>Plant</a:t>
            </a:r>
            <a:r>
              <a:rPr lang="en-US" altLang="ko-KR" sz="2800" baseline="30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Calibri" panose="020F0502020204030204" pitchFamily="34" charset="0"/>
                <a:ea typeface="Noto Sans Korean Light" pitchFamily="34" charset="-127"/>
                <a:cs typeface="Calibri" panose="020F0502020204030204" pitchFamily="34" charset="0"/>
              </a:rPr>
              <a:t>2</a:t>
            </a:r>
            <a:endParaRPr lang="ko-KR" altLang="en-US" sz="2800" b="0" dirty="0">
              <a:ln>
                <a:solidFill>
                  <a:schemeClr val="accent1"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Calibri" panose="020F050202020403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62466" y="982133"/>
            <a:ext cx="76013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latin typeface="+mj-ea"/>
                <a:ea typeface="+mj-ea"/>
              </a:rPr>
              <a:t>담액식</a:t>
            </a:r>
            <a:r>
              <a:rPr lang="ko-KR" altLang="en-US" dirty="0">
                <a:latin typeface="+mj-ea"/>
                <a:ea typeface="+mj-ea"/>
              </a:rPr>
              <a:t> </a:t>
            </a:r>
            <a:r>
              <a:rPr lang="en-US" altLang="ko-KR" dirty="0">
                <a:latin typeface="+mj-ea"/>
                <a:ea typeface="+mj-ea"/>
              </a:rPr>
              <a:t>: </a:t>
            </a:r>
            <a:r>
              <a:rPr lang="ko-KR" altLang="en-US">
                <a:latin typeface="+mj-ea"/>
                <a:ea typeface="+mj-ea"/>
              </a:rPr>
              <a:t>물을 너무 많이 씀</a:t>
            </a:r>
            <a:endParaRPr lang="en-US" altLang="ko-KR" dirty="0">
              <a:latin typeface="+mj-ea"/>
              <a:ea typeface="+mj-ea"/>
            </a:endParaRPr>
          </a:p>
          <a:p>
            <a:r>
              <a:rPr lang="ko-KR" altLang="en-US" dirty="0" err="1">
                <a:latin typeface="+mj-ea"/>
                <a:ea typeface="+mj-ea"/>
              </a:rPr>
              <a:t>박막식</a:t>
            </a:r>
            <a:r>
              <a:rPr lang="ko-KR" altLang="en-US" dirty="0">
                <a:latin typeface="+mj-ea"/>
                <a:ea typeface="+mj-ea"/>
              </a:rPr>
              <a:t> </a:t>
            </a:r>
            <a:r>
              <a:rPr lang="en-US" altLang="ko-KR" dirty="0">
                <a:latin typeface="+mj-ea"/>
                <a:ea typeface="+mj-ea"/>
              </a:rPr>
              <a:t>: pipe farm (</a:t>
            </a:r>
            <a:r>
              <a:rPr lang="ko-KR" altLang="en-US">
                <a:latin typeface="+mj-ea"/>
                <a:ea typeface="+mj-ea"/>
              </a:rPr>
              <a:t>물을 적게 쓰면서도 성장을 촉진 시킬 수 있는 방법</a:t>
            </a:r>
            <a:r>
              <a:rPr lang="en-US" altLang="ko-KR" dirty="0">
                <a:latin typeface="+mj-ea"/>
                <a:ea typeface="+mj-ea"/>
              </a:rPr>
              <a:t>)</a:t>
            </a:r>
          </a:p>
          <a:p>
            <a:r>
              <a:rPr lang="ko-KR" altLang="en-US" dirty="0" err="1">
                <a:latin typeface="+mj-ea"/>
                <a:ea typeface="+mj-ea"/>
              </a:rPr>
              <a:t>분무식</a:t>
            </a:r>
            <a:r>
              <a:rPr lang="ko-KR" altLang="en-US" dirty="0">
                <a:latin typeface="+mj-ea"/>
                <a:ea typeface="+mj-ea"/>
              </a:rPr>
              <a:t> </a:t>
            </a:r>
            <a:r>
              <a:rPr lang="en-US" altLang="ko-KR" dirty="0">
                <a:latin typeface="+mj-ea"/>
                <a:ea typeface="+mj-ea"/>
              </a:rPr>
              <a:t>: </a:t>
            </a:r>
            <a:r>
              <a:rPr lang="ko-KR" altLang="en-US">
                <a:latin typeface="+mj-ea"/>
                <a:ea typeface="+mj-ea"/>
              </a:rPr>
              <a:t>뿌리채소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62466" y="2060299"/>
            <a:ext cx="273825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+mj-ea"/>
                <a:ea typeface="+mj-ea"/>
              </a:rPr>
              <a:t>스폰지는 검은색이 좋음 </a:t>
            </a:r>
            <a:endParaRPr lang="en-US" altLang="ko-KR" dirty="0">
              <a:latin typeface="+mj-ea"/>
              <a:ea typeface="+mj-ea"/>
            </a:endParaRPr>
          </a:p>
          <a:p>
            <a:endParaRPr lang="en-US" altLang="ko-KR" dirty="0">
              <a:latin typeface="+mj-ea"/>
              <a:ea typeface="+mj-ea"/>
            </a:endParaRPr>
          </a:p>
          <a:p>
            <a:r>
              <a:rPr lang="ko-KR" altLang="en-US" dirty="0">
                <a:latin typeface="+mj-ea"/>
                <a:ea typeface="+mj-ea"/>
              </a:rPr>
              <a:t>농서남북 사이트</a:t>
            </a:r>
            <a:endParaRPr lang="en-US" altLang="ko-KR" dirty="0">
              <a:latin typeface="+mj-ea"/>
              <a:ea typeface="+mj-ea"/>
            </a:endParaRPr>
          </a:p>
          <a:p>
            <a:endParaRPr lang="en-US" altLang="ko-KR" dirty="0">
              <a:latin typeface="+mj-ea"/>
              <a:ea typeface="+mj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62466" y="3616868"/>
            <a:ext cx="9589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err="1">
                <a:latin typeface="+mj-ea"/>
              </a:rPr>
              <a:t>묵상자</a:t>
            </a:r>
            <a:r>
              <a:rPr lang="ko-KR" altLang="en-US" dirty="0">
                <a:latin typeface="+mj-ea"/>
              </a:rPr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76468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272087" y="0"/>
            <a:ext cx="871913" cy="526729"/>
          </a:xfrm>
        </p:spPr>
        <p:txBody>
          <a:bodyPr/>
          <a:lstStyle/>
          <a:p>
            <a:fld id="{6F9A7069-E4EB-46F7-AFC5-FD2FE2E11E50}" type="slidenum">
              <a:rPr lang="ko-KR" altLang="en-US" b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pPr/>
              <a:t>25</a:t>
            </a:fld>
            <a:endParaRPr lang="ko-KR" altLang="en-US" b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제목 2">
            <a:extLst>
              <a:ext uri="{FF2B5EF4-FFF2-40B4-BE49-F238E27FC236}">
                <a16:creationId xmlns="" xmlns:a16="http://schemas.microsoft.com/office/drawing/2014/main" id="{20E47F84-58A3-43FF-BA28-CFDF03ED2FC0}"/>
              </a:ext>
            </a:extLst>
          </p:cNvPr>
          <p:cNvSpPr txBox="1">
            <a:spLocks/>
          </p:cNvSpPr>
          <p:nvPr/>
        </p:nvSpPr>
        <p:spPr>
          <a:xfrm>
            <a:off x="0" y="61245"/>
            <a:ext cx="8079581" cy="48905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2600" b="1" kern="1200" spc="-120" baseline="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Calibri" panose="020F0502020204030204" pitchFamily="34" charset="0"/>
                <a:ea typeface="Noto Sans Korean Light" pitchFamily="34" charset="-127"/>
                <a:cs typeface="Calibri" panose="020F0502020204030204" pitchFamily="34" charset="0"/>
              </a:rPr>
              <a:t>Plant</a:t>
            </a:r>
            <a:r>
              <a:rPr lang="en-US" altLang="ko-KR" sz="2800" baseline="30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Calibri" panose="020F0502020204030204" pitchFamily="34" charset="0"/>
                <a:ea typeface="Noto Sans Korean Light" pitchFamily="34" charset="-127"/>
                <a:cs typeface="Calibri" panose="020F0502020204030204" pitchFamily="34" charset="0"/>
              </a:rPr>
              <a:t>2</a:t>
            </a:r>
            <a:endParaRPr lang="ko-KR" altLang="en-US" sz="2800" b="0" dirty="0">
              <a:ln>
                <a:solidFill>
                  <a:schemeClr val="accent1"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Calibri" panose="020F0502020204030204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37160" y="4309274"/>
            <a:ext cx="7139517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https://smartstore.naver.com/e-punglim/products/6562079636?n_media=27758&amp;n_query=%EC%8A%A4%ED%8E%98%EC%9D%B4%EC%8A%A4%ED%9E%88%ED%84%B0&amp;n_rank=1&amp;n_ad_group=grp-a001-02-000000025762729&amp;n_ad=nad-a001-02-000000187088725&amp;n_campaign_type=2&amp;n_mall_id=ncp_1o88gl_01&amp;n_mall_pid=6562079636&amp;n_ad_group_type=2&amp;NaPm=ct%3Dlc67c2v4%7Cci%3D0B80001eT%2DDxKJn1luWD%7Ctr%3Dpla%7Chk%3D8da6b894f0d379a939ec404136e42792ee7a7399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l="3074" t="9470" r="4934" b="4833"/>
          <a:stretch/>
        </p:blipFill>
        <p:spPr>
          <a:xfrm>
            <a:off x="137160" y="838199"/>
            <a:ext cx="5730240" cy="3314701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6222745" y="838199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latin typeface="+mj-ea"/>
                <a:ea typeface="+mj-ea"/>
              </a:rPr>
              <a:t>히터기</a:t>
            </a:r>
            <a:endParaRPr lang="en-US" altLang="ko-KR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968633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272087" y="0"/>
            <a:ext cx="871913" cy="526729"/>
          </a:xfrm>
        </p:spPr>
        <p:txBody>
          <a:bodyPr/>
          <a:lstStyle/>
          <a:p>
            <a:fld id="{6F9A7069-E4EB-46F7-AFC5-FD2FE2E11E50}" type="slidenum">
              <a:rPr lang="ko-KR" altLang="en-US" b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pPr/>
              <a:t>26</a:t>
            </a:fld>
            <a:endParaRPr lang="ko-KR" altLang="en-US" b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제목 2">
            <a:extLst>
              <a:ext uri="{FF2B5EF4-FFF2-40B4-BE49-F238E27FC236}">
                <a16:creationId xmlns="" xmlns:a16="http://schemas.microsoft.com/office/drawing/2014/main" id="{20E47F84-58A3-43FF-BA28-CFDF03ED2FC0}"/>
              </a:ext>
            </a:extLst>
          </p:cNvPr>
          <p:cNvSpPr txBox="1">
            <a:spLocks/>
          </p:cNvSpPr>
          <p:nvPr/>
        </p:nvSpPr>
        <p:spPr>
          <a:xfrm>
            <a:off x="0" y="61245"/>
            <a:ext cx="8079581" cy="48905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2600" b="1" kern="1200" spc="-120" baseline="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Calibri" panose="020F0502020204030204" pitchFamily="34" charset="0"/>
                <a:ea typeface="Noto Sans Korean Light" pitchFamily="34" charset="-127"/>
                <a:cs typeface="Calibri" panose="020F0502020204030204" pitchFamily="34" charset="0"/>
              </a:rPr>
              <a:t>Plant</a:t>
            </a:r>
            <a:r>
              <a:rPr lang="en-US" altLang="ko-KR" sz="2800" baseline="30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Calibri" panose="020F0502020204030204" pitchFamily="34" charset="0"/>
                <a:ea typeface="Noto Sans Korean Light" pitchFamily="34" charset="-127"/>
                <a:cs typeface="Calibri" panose="020F0502020204030204" pitchFamily="34" charset="0"/>
              </a:rPr>
              <a:t>2</a:t>
            </a:r>
            <a:endParaRPr lang="ko-KR" altLang="en-US" sz="2800" b="0" dirty="0">
              <a:ln>
                <a:solidFill>
                  <a:schemeClr val="accent1"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Calibri" panose="020F0502020204030204" pitchFamily="34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6510611" y="897466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latin typeface="+mj-ea"/>
                <a:ea typeface="+mj-ea"/>
              </a:rPr>
              <a:t>단열재</a:t>
            </a:r>
            <a:endParaRPr lang="en-US" altLang="ko-KR" dirty="0">
              <a:latin typeface="+mj-ea"/>
              <a:ea typeface="+mj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510611" y="1357566"/>
            <a:ext cx="22493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>
                <a:latin typeface="+mj-ea"/>
                <a:ea typeface="+mj-ea"/>
              </a:rPr>
              <a:t>하이홈테크</a:t>
            </a:r>
            <a:endParaRPr lang="en-US" altLang="ko-KR" dirty="0">
              <a:latin typeface="+mj-ea"/>
              <a:ea typeface="+mj-ea"/>
            </a:endParaRPr>
          </a:p>
          <a:p>
            <a:r>
              <a:rPr lang="en-US" altLang="ko-KR" dirty="0" smtClean="0">
                <a:latin typeface="+mj-ea"/>
                <a:ea typeface="+mj-ea"/>
              </a:rPr>
              <a:t>5T (</a:t>
            </a:r>
            <a:r>
              <a:rPr lang="ko-KR" altLang="en-US" smtClean="0">
                <a:latin typeface="+mj-ea"/>
                <a:ea typeface="+mj-ea"/>
              </a:rPr>
              <a:t>테이프 있는 것</a:t>
            </a:r>
            <a:r>
              <a:rPr lang="en-US" altLang="ko-KR" dirty="0" smtClean="0">
                <a:latin typeface="+mj-ea"/>
                <a:ea typeface="+mj-ea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014410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96AED297-88B1-4498-96D5-5591461BB898}"/>
              </a:ext>
            </a:extLst>
          </p:cNvPr>
          <p:cNvSpPr txBox="1"/>
          <p:nvPr/>
        </p:nvSpPr>
        <p:spPr>
          <a:xfrm>
            <a:off x="6468533" y="2670718"/>
            <a:ext cx="2675467" cy="144655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4400" b="1" spc="-12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Calibri" panose="020F0502020204030204" pitchFamily="34" charset="0"/>
                <a:ea typeface="Noto Sans Korean Light" pitchFamily="34" charset="-127"/>
                <a:cs typeface="Calibri" panose="020F0502020204030204" pitchFamily="34" charset="0"/>
              </a:rPr>
              <a:t>Knowledge</a:t>
            </a:r>
            <a:endParaRPr lang="en-US" altLang="ko-KR" sz="4400" b="1" spc="-120" dirty="0">
              <a:ln>
                <a:solidFill>
                  <a:schemeClr val="tx1">
                    <a:alpha val="0"/>
                  </a:schemeClr>
                </a:solidFill>
              </a:ln>
              <a:latin typeface="Calibri" panose="020F0502020204030204" pitchFamily="34" charset="0"/>
              <a:ea typeface="Noto Sans Korean Light" pitchFamily="34" charset="-12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2404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272087" y="0"/>
            <a:ext cx="871913" cy="526729"/>
          </a:xfrm>
        </p:spPr>
        <p:txBody>
          <a:bodyPr/>
          <a:lstStyle/>
          <a:p>
            <a:fld id="{6F9A7069-E4EB-46F7-AFC5-FD2FE2E11E50}" type="slidenum">
              <a:rPr lang="ko-KR" altLang="en-US" b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pPr/>
              <a:t>28</a:t>
            </a:fld>
            <a:endParaRPr lang="ko-KR" altLang="en-US" b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제목 2">
            <a:extLst>
              <a:ext uri="{FF2B5EF4-FFF2-40B4-BE49-F238E27FC236}">
                <a16:creationId xmlns="" xmlns:a16="http://schemas.microsoft.com/office/drawing/2014/main" id="{20E47F84-58A3-43FF-BA28-CFDF03ED2FC0}"/>
              </a:ext>
            </a:extLst>
          </p:cNvPr>
          <p:cNvSpPr txBox="1">
            <a:spLocks/>
          </p:cNvSpPr>
          <p:nvPr/>
        </p:nvSpPr>
        <p:spPr>
          <a:xfrm>
            <a:off x="0" y="61245"/>
            <a:ext cx="8079581" cy="48905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2600" b="1" kern="1200" spc="-120" baseline="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ko-KR" altLang="en-US" sz="28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  <a:cs typeface="Calibri" panose="020F0502020204030204" pitchFamily="34" charset="0"/>
              </a:rPr>
              <a:t>발아 조건</a:t>
            </a:r>
            <a:endParaRPr lang="ko-KR" altLang="en-US" sz="2800" b="0" dirty="0">
              <a:ln>
                <a:solidFill>
                  <a:schemeClr val="accent1">
                    <a:alpha val="0"/>
                  </a:schemeClr>
                </a:solidFill>
              </a:ln>
              <a:latin typeface="+mj-ea"/>
              <a:cs typeface="Calibri" panose="020F0502020204030204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l="15926" t="48125" r="30926"/>
          <a:stretch/>
        </p:blipFill>
        <p:spPr>
          <a:xfrm>
            <a:off x="355600" y="1018899"/>
            <a:ext cx="4264918" cy="2467300"/>
          </a:xfrm>
          <a:prstGeom prst="rect">
            <a:avLst/>
          </a:prstGeom>
        </p:spPr>
      </p:pic>
      <p:pic>
        <p:nvPicPr>
          <p:cNvPr id="1026" name="Picture 2" descr="필기노트: 종자학] 종자의 분류와 구성 : 네이버 블로그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4" t="3375" r="3048" b="15715"/>
          <a:stretch/>
        </p:blipFill>
        <p:spPr bwMode="auto">
          <a:xfrm>
            <a:off x="744990" y="3897540"/>
            <a:ext cx="3581478" cy="2334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5333745" y="1018899"/>
            <a:ext cx="22354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+mj-ea"/>
                <a:ea typeface="+mj-ea"/>
              </a:rPr>
              <a:t>씨눈</a:t>
            </a:r>
            <a:r>
              <a:rPr lang="en-US" altLang="ko-KR" dirty="0" smtClean="0">
                <a:latin typeface="+mj-ea"/>
                <a:ea typeface="+mj-ea"/>
              </a:rPr>
              <a:t>(</a:t>
            </a:r>
            <a:r>
              <a:rPr lang="ko-KR" altLang="en-US" smtClean="0">
                <a:latin typeface="+mj-ea"/>
                <a:ea typeface="+mj-ea"/>
              </a:rPr>
              <a:t>배</a:t>
            </a:r>
            <a:r>
              <a:rPr lang="en-US" altLang="ko-KR" dirty="0" smtClean="0">
                <a:latin typeface="+mj-ea"/>
                <a:ea typeface="+mj-ea"/>
              </a:rPr>
              <a:t>)</a:t>
            </a:r>
            <a:br>
              <a:rPr lang="en-US" altLang="ko-KR" dirty="0" smtClean="0">
                <a:latin typeface="+mj-ea"/>
                <a:ea typeface="+mj-ea"/>
              </a:rPr>
            </a:br>
            <a:r>
              <a:rPr lang="en-US" altLang="ko-KR" dirty="0" smtClean="0">
                <a:latin typeface="+mj-ea"/>
                <a:ea typeface="+mj-ea"/>
              </a:rPr>
              <a:t>- </a:t>
            </a:r>
            <a:r>
              <a:rPr lang="ko-KR" altLang="en-US" smtClean="0">
                <a:latin typeface="+mj-ea"/>
                <a:ea typeface="+mj-ea"/>
              </a:rPr>
              <a:t>잎 </a:t>
            </a:r>
            <a:r>
              <a:rPr lang="en-US" altLang="ko-KR" dirty="0" smtClean="0">
                <a:latin typeface="+mj-ea"/>
                <a:ea typeface="+mj-ea"/>
              </a:rPr>
              <a:t>/ </a:t>
            </a:r>
            <a:r>
              <a:rPr lang="ko-KR" altLang="en-US" smtClean="0">
                <a:latin typeface="+mj-ea"/>
                <a:ea typeface="+mj-ea"/>
              </a:rPr>
              <a:t>줄기 </a:t>
            </a:r>
            <a:r>
              <a:rPr lang="en-US" altLang="ko-KR" dirty="0" smtClean="0">
                <a:latin typeface="+mj-ea"/>
                <a:ea typeface="+mj-ea"/>
              </a:rPr>
              <a:t>/</a:t>
            </a:r>
            <a:r>
              <a:rPr lang="ko-KR" altLang="en-US" smtClean="0">
                <a:latin typeface="+mj-ea"/>
                <a:ea typeface="+mj-ea"/>
              </a:rPr>
              <a:t> 생장점 </a:t>
            </a:r>
            <a:r>
              <a:rPr lang="en-US" altLang="ko-KR" dirty="0" smtClean="0">
                <a:latin typeface="+mj-ea"/>
                <a:ea typeface="+mj-ea"/>
              </a:rPr>
              <a:t>/</a:t>
            </a:r>
            <a:r>
              <a:rPr lang="ko-KR" altLang="en-US" smtClean="0">
                <a:latin typeface="+mj-ea"/>
                <a:ea typeface="+mj-ea"/>
              </a:rPr>
              <a:t> 뿌리가 되는 조직</a:t>
            </a:r>
            <a:endParaRPr lang="en-US" altLang="ko-KR" dirty="0" smtClean="0">
              <a:latin typeface="+mj-ea"/>
              <a:ea typeface="+mj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333745" y="2669899"/>
            <a:ext cx="364938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+mj-ea"/>
                <a:ea typeface="+mj-ea"/>
              </a:rPr>
              <a:t>종자에 물 흡수</a:t>
            </a:r>
            <a:endParaRPr lang="en-US" altLang="ko-KR" dirty="0" smtClean="0">
              <a:latin typeface="+mj-ea"/>
              <a:ea typeface="+mj-ea"/>
            </a:endParaRPr>
          </a:p>
          <a:p>
            <a:r>
              <a:rPr lang="en-US" altLang="ko-KR" dirty="0" smtClean="0">
                <a:latin typeface="+mj-ea"/>
                <a:ea typeface="+mj-ea"/>
              </a:rPr>
              <a:t>-&gt; </a:t>
            </a:r>
            <a:r>
              <a:rPr lang="ko-KR" altLang="en-US" smtClean="0">
                <a:latin typeface="+mj-ea"/>
                <a:ea typeface="+mj-ea"/>
              </a:rPr>
              <a:t>씨껍질의 효소 활성화</a:t>
            </a:r>
            <a:r>
              <a:rPr lang="en-US" altLang="ko-KR" dirty="0" smtClean="0">
                <a:latin typeface="+mj-ea"/>
                <a:ea typeface="+mj-ea"/>
              </a:rPr>
              <a:t/>
            </a:r>
            <a:br>
              <a:rPr lang="en-US" altLang="ko-KR" dirty="0" smtClean="0">
                <a:latin typeface="+mj-ea"/>
                <a:ea typeface="+mj-ea"/>
              </a:rPr>
            </a:br>
            <a:r>
              <a:rPr lang="en-US" altLang="ko-KR" dirty="0" smtClean="0">
                <a:latin typeface="+mj-ea"/>
                <a:ea typeface="+mj-ea"/>
              </a:rPr>
              <a:t>-&gt; </a:t>
            </a:r>
            <a:r>
              <a:rPr lang="ko-KR" altLang="en-US" smtClean="0">
                <a:latin typeface="+mj-ea"/>
                <a:ea typeface="+mj-ea"/>
              </a:rPr>
              <a:t>씨젖의 영양분 분해</a:t>
            </a:r>
            <a:r>
              <a:rPr lang="en-US" altLang="ko-KR" dirty="0" smtClean="0">
                <a:latin typeface="+mj-ea"/>
                <a:ea typeface="+mj-ea"/>
              </a:rPr>
              <a:t/>
            </a:r>
            <a:br>
              <a:rPr lang="en-US" altLang="ko-KR" dirty="0" smtClean="0">
                <a:latin typeface="+mj-ea"/>
                <a:ea typeface="+mj-ea"/>
              </a:rPr>
            </a:br>
            <a:r>
              <a:rPr lang="en-US" altLang="ko-KR" dirty="0" smtClean="0">
                <a:latin typeface="+mj-ea"/>
                <a:ea typeface="+mj-ea"/>
              </a:rPr>
              <a:t>-&gt; </a:t>
            </a:r>
            <a:r>
              <a:rPr lang="ko-KR" altLang="en-US" smtClean="0">
                <a:latin typeface="+mj-ea"/>
                <a:ea typeface="+mj-ea"/>
              </a:rPr>
              <a:t>영양분 씨눈에 공급</a:t>
            </a:r>
            <a:endParaRPr lang="en-US" altLang="ko-KR" dirty="0" smtClean="0">
              <a:latin typeface="+mj-ea"/>
              <a:ea typeface="+mj-ea"/>
            </a:endParaRPr>
          </a:p>
          <a:p>
            <a:r>
              <a:rPr lang="en-US" altLang="ko-KR" dirty="0" smtClean="0">
                <a:latin typeface="+mj-ea"/>
                <a:ea typeface="+mj-ea"/>
              </a:rPr>
              <a:t>-&gt; </a:t>
            </a:r>
            <a:r>
              <a:rPr lang="ko-KR" altLang="en-US" smtClean="0">
                <a:latin typeface="+mj-ea"/>
                <a:ea typeface="+mj-ea"/>
              </a:rPr>
              <a:t>발아</a:t>
            </a:r>
            <a:endParaRPr lang="en-US" altLang="ko-KR" dirty="0" smtClean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694513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272087" y="0"/>
            <a:ext cx="871913" cy="526729"/>
          </a:xfrm>
        </p:spPr>
        <p:txBody>
          <a:bodyPr/>
          <a:lstStyle/>
          <a:p>
            <a:fld id="{6F9A7069-E4EB-46F7-AFC5-FD2FE2E11E50}" type="slidenum">
              <a:rPr lang="ko-KR" altLang="en-US" b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pPr/>
              <a:t>29</a:t>
            </a:fld>
            <a:endParaRPr lang="ko-KR" altLang="en-US" b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제목 2">
            <a:extLst>
              <a:ext uri="{FF2B5EF4-FFF2-40B4-BE49-F238E27FC236}">
                <a16:creationId xmlns="" xmlns:a16="http://schemas.microsoft.com/office/drawing/2014/main" id="{20E47F84-58A3-43FF-BA28-CFDF03ED2FC0}"/>
              </a:ext>
            </a:extLst>
          </p:cNvPr>
          <p:cNvSpPr txBox="1">
            <a:spLocks/>
          </p:cNvSpPr>
          <p:nvPr/>
        </p:nvSpPr>
        <p:spPr>
          <a:xfrm>
            <a:off x="0" y="61245"/>
            <a:ext cx="8079581" cy="48905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2600" b="1" kern="1200" spc="-120" baseline="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ko-KR" altLang="en-US" sz="28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  <a:cs typeface="Calibri" panose="020F0502020204030204" pitchFamily="34" charset="0"/>
              </a:rPr>
              <a:t>종자</a:t>
            </a:r>
            <a:endParaRPr lang="ko-KR" altLang="en-US" sz="2800" b="0" dirty="0">
              <a:ln>
                <a:solidFill>
                  <a:schemeClr val="accent1">
                    <a:alpha val="0"/>
                  </a:schemeClr>
                </a:solidFill>
              </a:ln>
              <a:latin typeface="+mj-ea"/>
              <a:cs typeface="Calibri" panose="020F050202020403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2878" y="798765"/>
            <a:ext cx="38525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latin typeface="+mj-ea"/>
                <a:ea typeface="+mj-ea"/>
              </a:rPr>
              <a:t>내적 조건</a:t>
            </a:r>
            <a:endParaRPr lang="en-US" altLang="ko-KR" b="1" dirty="0" smtClean="0">
              <a:latin typeface="+mj-ea"/>
              <a:ea typeface="+mj-ea"/>
            </a:endParaRPr>
          </a:p>
          <a:p>
            <a:r>
              <a:rPr lang="ko-KR" altLang="en-US" dirty="0" smtClean="0">
                <a:latin typeface="+mj-ea"/>
                <a:ea typeface="+mj-ea"/>
              </a:rPr>
              <a:t>순수 혈통 순도가 </a:t>
            </a:r>
            <a:r>
              <a:rPr lang="ko-KR" altLang="en-US" dirty="0" err="1" smtClean="0">
                <a:latin typeface="+mj-ea"/>
                <a:ea typeface="+mj-ea"/>
              </a:rPr>
              <a:t>높아야함</a:t>
            </a:r>
            <a:endParaRPr lang="en-US" altLang="ko-KR" dirty="0" smtClean="0">
              <a:latin typeface="+mj-ea"/>
              <a:ea typeface="+mj-ea"/>
            </a:endParaRPr>
          </a:p>
          <a:p>
            <a:r>
              <a:rPr lang="ko-KR" altLang="en-US" dirty="0" smtClean="0">
                <a:latin typeface="+mj-ea"/>
                <a:ea typeface="+mj-ea"/>
              </a:rPr>
              <a:t>크고 무겁고 냄새가 </a:t>
            </a:r>
            <a:r>
              <a:rPr lang="ko-KR" altLang="en-US" dirty="0" err="1" smtClean="0">
                <a:latin typeface="+mj-ea"/>
                <a:ea typeface="+mj-ea"/>
              </a:rPr>
              <a:t>신선해야함</a:t>
            </a:r>
            <a:endParaRPr lang="en-US" altLang="ko-KR" dirty="0" smtClean="0">
              <a:latin typeface="+mj-ea"/>
              <a:ea typeface="+mj-e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2877" y="1970562"/>
            <a:ext cx="760332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+mj-ea"/>
                <a:ea typeface="+mj-ea"/>
              </a:rPr>
              <a:t>외</a:t>
            </a:r>
            <a:r>
              <a:rPr lang="ko-KR" altLang="en-US" b="1" dirty="0" smtClean="0">
                <a:latin typeface="+mj-ea"/>
                <a:ea typeface="+mj-ea"/>
              </a:rPr>
              <a:t>적 조건 </a:t>
            </a:r>
            <a:r>
              <a:rPr lang="en-US" altLang="ko-KR" b="1" dirty="0" smtClean="0">
                <a:latin typeface="+mj-ea"/>
                <a:ea typeface="+mj-ea"/>
              </a:rPr>
              <a:t>(</a:t>
            </a:r>
            <a:r>
              <a:rPr lang="ko-KR" altLang="en-US" b="1" smtClean="0">
                <a:latin typeface="+mj-ea"/>
                <a:ea typeface="+mj-ea"/>
              </a:rPr>
              <a:t>발아기 환경</a:t>
            </a:r>
            <a:r>
              <a:rPr lang="en-US" altLang="ko-KR" b="1" dirty="0" smtClean="0">
                <a:latin typeface="+mj-ea"/>
                <a:ea typeface="+mj-ea"/>
              </a:rPr>
              <a:t>)</a:t>
            </a:r>
          </a:p>
          <a:p>
            <a:r>
              <a:rPr lang="ko-KR" altLang="en-US" dirty="0" smtClean="0">
                <a:latin typeface="+mj-ea"/>
                <a:ea typeface="+mj-ea"/>
              </a:rPr>
              <a:t>수분 </a:t>
            </a:r>
            <a:r>
              <a:rPr lang="en-US" altLang="ko-KR" dirty="0" smtClean="0">
                <a:latin typeface="+mj-ea"/>
                <a:ea typeface="+mj-ea"/>
              </a:rPr>
              <a:t>-&gt; </a:t>
            </a:r>
            <a:r>
              <a:rPr lang="ko-KR" altLang="en-US" smtClean="0">
                <a:latin typeface="+mj-ea"/>
                <a:ea typeface="+mj-ea"/>
              </a:rPr>
              <a:t>발아의 시작</a:t>
            </a:r>
            <a:endParaRPr lang="en-US" altLang="ko-KR" dirty="0" smtClean="0">
              <a:latin typeface="+mj-ea"/>
              <a:ea typeface="+mj-ea"/>
            </a:endParaRPr>
          </a:p>
          <a:p>
            <a:r>
              <a:rPr lang="ko-KR" altLang="en-US" dirty="0" smtClean="0">
                <a:latin typeface="+mj-ea"/>
                <a:ea typeface="+mj-ea"/>
              </a:rPr>
              <a:t>산소 </a:t>
            </a:r>
            <a:r>
              <a:rPr lang="en-US" altLang="ko-KR" dirty="0" smtClean="0">
                <a:latin typeface="+mj-ea"/>
                <a:ea typeface="+mj-ea"/>
              </a:rPr>
              <a:t>-&gt; </a:t>
            </a:r>
            <a:r>
              <a:rPr lang="ko-KR" altLang="en-US" smtClean="0">
                <a:latin typeface="+mj-ea"/>
                <a:ea typeface="+mj-ea"/>
              </a:rPr>
              <a:t>호기 호흡의 시작</a:t>
            </a:r>
            <a:endParaRPr lang="en-US" altLang="ko-KR" dirty="0" smtClean="0">
              <a:latin typeface="+mj-ea"/>
              <a:ea typeface="+mj-ea"/>
            </a:endParaRPr>
          </a:p>
          <a:p>
            <a:r>
              <a:rPr lang="ko-KR" altLang="en-US" dirty="0" smtClean="0">
                <a:latin typeface="+mj-ea"/>
                <a:ea typeface="+mj-ea"/>
              </a:rPr>
              <a:t>온도 </a:t>
            </a:r>
            <a:r>
              <a:rPr lang="en-US" altLang="ko-KR" dirty="0" smtClean="0">
                <a:latin typeface="+mj-ea"/>
                <a:ea typeface="+mj-ea"/>
              </a:rPr>
              <a:t>-&gt; </a:t>
            </a:r>
            <a:r>
              <a:rPr lang="ko-KR" altLang="en-US" smtClean="0">
                <a:latin typeface="+mj-ea"/>
                <a:ea typeface="+mj-ea"/>
              </a:rPr>
              <a:t>최적온도 </a:t>
            </a:r>
            <a:r>
              <a:rPr lang="en-US" altLang="ko-KR" dirty="0" smtClean="0">
                <a:latin typeface="+mj-ea"/>
                <a:ea typeface="+mj-ea"/>
              </a:rPr>
              <a:t>20-30</a:t>
            </a:r>
            <a:r>
              <a:rPr lang="ko-KR" altLang="en-US" smtClean="0">
                <a:latin typeface="+mj-ea"/>
                <a:ea typeface="+mj-ea"/>
              </a:rPr>
              <a:t>도 </a:t>
            </a:r>
            <a:r>
              <a:rPr lang="en-US" altLang="ko-KR" dirty="0" smtClean="0">
                <a:latin typeface="+mj-ea"/>
                <a:ea typeface="+mj-ea"/>
              </a:rPr>
              <a:t>(25</a:t>
            </a:r>
            <a:r>
              <a:rPr lang="ko-KR" altLang="en-US" smtClean="0">
                <a:latin typeface="+mj-ea"/>
                <a:ea typeface="+mj-ea"/>
              </a:rPr>
              <a:t>도</a:t>
            </a:r>
            <a:r>
              <a:rPr lang="en-US" altLang="ko-KR" dirty="0" smtClean="0">
                <a:latin typeface="+mj-ea"/>
                <a:ea typeface="+mj-ea"/>
              </a:rPr>
              <a:t>) // </a:t>
            </a:r>
            <a:r>
              <a:rPr lang="ko-KR" altLang="en-US" smtClean="0">
                <a:latin typeface="+mj-ea"/>
                <a:ea typeface="+mj-ea"/>
              </a:rPr>
              <a:t>종자에 따라 다름</a:t>
            </a:r>
            <a:endParaRPr lang="en-US" altLang="ko-KR" dirty="0" smtClean="0">
              <a:latin typeface="+mj-ea"/>
              <a:ea typeface="+mj-ea"/>
            </a:endParaRPr>
          </a:p>
          <a:p>
            <a:r>
              <a:rPr lang="ko-KR" altLang="en-US" dirty="0" smtClean="0">
                <a:latin typeface="+mj-ea"/>
                <a:ea typeface="+mj-ea"/>
              </a:rPr>
              <a:t>  빛  </a:t>
            </a:r>
            <a:r>
              <a:rPr lang="en-US" altLang="ko-KR" dirty="0" smtClean="0">
                <a:latin typeface="+mj-ea"/>
                <a:ea typeface="+mj-ea"/>
              </a:rPr>
              <a:t>-&gt; </a:t>
            </a:r>
            <a:r>
              <a:rPr lang="ko-KR" altLang="en-US" smtClean="0">
                <a:latin typeface="+mj-ea"/>
                <a:ea typeface="+mj-ea"/>
              </a:rPr>
              <a:t>종자에 따라 다름  </a:t>
            </a:r>
            <a:r>
              <a:rPr lang="en-US" altLang="ko-KR" dirty="0" smtClean="0">
                <a:latin typeface="+mj-ea"/>
                <a:ea typeface="+mj-ea"/>
              </a:rPr>
              <a:t>// </a:t>
            </a:r>
            <a:r>
              <a:rPr lang="ko-KR" altLang="en-US" smtClean="0">
                <a:latin typeface="+mj-ea"/>
                <a:ea typeface="+mj-ea"/>
              </a:rPr>
              <a:t>필요한 애들도 있고 아닌 애들도 있음</a:t>
            </a:r>
            <a:endParaRPr lang="en-US" altLang="ko-KR" dirty="0" smtClean="0">
              <a:latin typeface="+mj-ea"/>
              <a:ea typeface="+mj-ea"/>
            </a:endParaRPr>
          </a:p>
        </p:txBody>
      </p:sp>
      <p:pic>
        <p:nvPicPr>
          <p:cNvPr id="1028" name="Picture 4" descr="https://search.pstatic.net/common/?src=http%3A%2F%2Fshop1.phinf.naver.net%2F20221206_39%2F1670313584998nLMxI_JPEG%2F71449483699201411_64842772.jpeg&amp;type=sc960_83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52" t="21001" r="10604" b="16621"/>
          <a:stretch/>
        </p:blipFill>
        <p:spPr bwMode="auto">
          <a:xfrm>
            <a:off x="5266267" y="4123266"/>
            <a:ext cx="2887134" cy="1693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그룹 12"/>
          <p:cNvGrpSpPr/>
          <p:nvPr/>
        </p:nvGrpSpPr>
        <p:grpSpPr>
          <a:xfrm>
            <a:off x="254000" y="3709449"/>
            <a:ext cx="3259666" cy="2475971"/>
            <a:chOff x="254000" y="3709449"/>
            <a:chExt cx="3259666" cy="2475971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4"/>
            <a:srcRect l="4979"/>
            <a:stretch/>
          </p:blipFill>
          <p:spPr>
            <a:xfrm>
              <a:off x="333375" y="3709449"/>
              <a:ext cx="2999846" cy="2342621"/>
            </a:xfrm>
            <a:prstGeom prst="rect">
              <a:avLst/>
            </a:prstGeom>
          </p:spPr>
        </p:pic>
        <p:sp>
          <p:nvSpPr>
            <p:cNvPr id="7" name="직사각형 6"/>
            <p:cNvSpPr/>
            <p:nvPr/>
          </p:nvSpPr>
          <p:spPr>
            <a:xfrm>
              <a:off x="1635919" y="4438650"/>
              <a:ext cx="338137" cy="1905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254000" y="5505450"/>
              <a:ext cx="139700" cy="266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3098799" y="5505450"/>
              <a:ext cx="414867" cy="6799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840618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Arial" panose="020B0604020202020204" pitchFamily="34" charset="0"/>
                <a:ea typeface="Noto Sans Korean Light" pitchFamily="34" charset="-127"/>
                <a:cs typeface="Arial" panose="020B0604020202020204" pitchFamily="34" charset="0"/>
              </a:rPr>
              <a:t>LEAF </a:t>
            </a:r>
            <a:r>
              <a:rPr lang="en-US" altLang="ko-KR" sz="2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Arial" panose="020B0604020202020204" pitchFamily="34" charset="0"/>
                <a:ea typeface="Noto Sans Korean Light" pitchFamily="34" charset="-127"/>
                <a:cs typeface="Arial" panose="020B0604020202020204" pitchFamily="34" charset="0"/>
              </a:rPr>
              <a:t>Hierarchy</a:t>
            </a:r>
            <a:endParaRPr lang="ko-KR" altLang="en-US" sz="2400" dirty="0">
              <a:ln>
                <a:solidFill>
                  <a:schemeClr val="accent1">
                    <a:alpha val="0"/>
                  </a:schemeClr>
                </a:solidFill>
              </a:ln>
              <a:latin typeface="Arial" panose="020B0604020202020204" pitchFamily="34" charset="0"/>
              <a:ea typeface="Noto Sans Korean Light" pitchFamily="34" charset="-127"/>
              <a:cs typeface="Arial" panose="020B0604020202020204" pitchFamily="34" charset="0"/>
            </a:endParaRPr>
          </a:p>
        </p:txBody>
      </p:sp>
      <p:grpSp>
        <p:nvGrpSpPr>
          <p:cNvPr id="53" name="그룹 52"/>
          <p:cNvGrpSpPr/>
          <p:nvPr/>
        </p:nvGrpSpPr>
        <p:grpSpPr>
          <a:xfrm>
            <a:off x="1646407" y="821986"/>
            <a:ext cx="5833570" cy="1225132"/>
            <a:chOff x="1646407" y="904366"/>
            <a:chExt cx="5833570" cy="1225132"/>
          </a:xfrm>
        </p:grpSpPr>
        <p:sp>
          <p:nvSpPr>
            <p:cNvPr id="11" name="직사각형 10"/>
            <p:cNvSpPr/>
            <p:nvPr/>
          </p:nvSpPr>
          <p:spPr>
            <a:xfrm>
              <a:off x="2774727" y="1019644"/>
              <a:ext cx="4392164" cy="101566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6000" b="1" dirty="0" smtClean="0">
                  <a:latin typeface="+mj-lt"/>
                  <a:cs typeface="Arial" panose="020B0604020202020204" pitchFamily="34" charset="0"/>
                </a:rPr>
                <a:t>LEAF</a:t>
              </a:r>
              <a:r>
                <a:rPr lang="en-US" altLang="ko-KR" sz="2800" dirty="0" smtClean="0">
                  <a:latin typeface="+mj-lt"/>
                  <a:cs typeface="Arial" panose="020B0604020202020204" pitchFamily="34" charset="0"/>
                </a:rPr>
                <a:t>  </a:t>
              </a:r>
              <a:r>
                <a:rPr lang="en-US" altLang="ko-KR" sz="6000" b="1" dirty="0">
                  <a:latin typeface="+mj-lt"/>
                  <a:cs typeface="Arial" panose="020B0604020202020204" pitchFamily="34" charset="0"/>
                </a:rPr>
                <a:t>Robotics</a:t>
              </a:r>
              <a:endParaRPr lang="ko-KR" altLang="en-US" sz="6000" b="1">
                <a:latin typeface="+mj-lt"/>
                <a:cs typeface="Arial" panose="020B0604020202020204" pitchFamily="34" charset="0"/>
              </a:endParaRPr>
            </a:p>
          </p:txBody>
        </p:sp>
        <p:pic>
          <p:nvPicPr>
            <p:cNvPr id="12" name="Picture 2" descr="잎 - 무료 자연개 아이콘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3117616">
              <a:off x="1646407" y="925453"/>
              <a:ext cx="1204045" cy="12040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2" descr="산업용 로봇 아이콘 - ico,png,icns,무료 아이콘 다운로드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7007431" y="904366"/>
              <a:ext cx="472546" cy="4725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0" name="그룹 59"/>
          <p:cNvGrpSpPr/>
          <p:nvPr/>
        </p:nvGrpSpPr>
        <p:grpSpPr>
          <a:xfrm>
            <a:off x="3694966" y="2113876"/>
            <a:ext cx="1617992" cy="1784572"/>
            <a:chOff x="3705092" y="2113876"/>
            <a:chExt cx="1617992" cy="1784572"/>
          </a:xfrm>
        </p:grpSpPr>
        <p:sp>
          <p:nvSpPr>
            <p:cNvPr id="8" name="직사각형 7"/>
            <p:cNvSpPr/>
            <p:nvPr/>
          </p:nvSpPr>
          <p:spPr>
            <a:xfrm>
              <a:off x="4021352" y="3252117"/>
              <a:ext cx="1271677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en-US" altLang="ko-KR" b="1" dirty="0">
                  <a:latin typeface="+mj-lt"/>
                  <a:cs typeface="Arial" panose="020B0604020202020204" pitchFamily="34" charset="0"/>
                </a:rPr>
                <a:t>LEAF </a:t>
              </a:r>
              <a:r>
                <a:rPr lang="en-US" altLang="ko-KR" b="1" dirty="0" smtClean="0">
                  <a:latin typeface="+mj-lt"/>
                  <a:cs typeface="Arial" panose="020B0604020202020204" pitchFamily="34" charset="0"/>
                </a:rPr>
                <a:t>Server</a:t>
              </a:r>
              <a:endParaRPr lang="en-US" altLang="ko-KR" b="1" dirty="0">
                <a:latin typeface="+mj-lt"/>
                <a:cs typeface="Arial" panose="020B0604020202020204" pitchFamily="34" charset="0"/>
              </a:endParaRP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3705092" y="2113876"/>
              <a:ext cx="1617992" cy="169068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28" name="Picture 4" descr="Server PNG Images, Server Icon Free Download - Free Transparent PNG Logos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41304" y="2122719"/>
              <a:ext cx="1391100" cy="13911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2" descr="잎 - 무료 자연개 아이콘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575246">
              <a:off x="3812648" y="3465303"/>
              <a:ext cx="319420" cy="3194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9" name="그룹 48"/>
          <p:cNvGrpSpPr/>
          <p:nvPr/>
        </p:nvGrpSpPr>
        <p:grpSpPr>
          <a:xfrm>
            <a:off x="712798" y="4518705"/>
            <a:ext cx="1617992" cy="1789474"/>
            <a:chOff x="2512019" y="3048855"/>
            <a:chExt cx="1617992" cy="1789474"/>
          </a:xfrm>
        </p:grpSpPr>
        <p:sp>
          <p:nvSpPr>
            <p:cNvPr id="21" name="직사각형 20"/>
            <p:cNvSpPr/>
            <p:nvPr/>
          </p:nvSpPr>
          <p:spPr>
            <a:xfrm>
              <a:off x="2803565" y="4191998"/>
              <a:ext cx="1271677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en-US" altLang="ko-KR" b="1" dirty="0">
                  <a:latin typeface="+mj-lt"/>
                  <a:cs typeface="Arial" panose="020B0604020202020204" pitchFamily="34" charset="0"/>
                </a:rPr>
                <a:t>LEAF </a:t>
              </a:r>
              <a:r>
                <a:rPr lang="en-US" altLang="ko-KR" b="1" dirty="0" smtClean="0">
                  <a:latin typeface="+mj-lt"/>
                  <a:cs typeface="Arial" panose="020B0604020202020204" pitchFamily="34" charset="0"/>
                </a:rPr>
                <a:t>Core</a:t>
              </a:r>
              <a:endParaRPr lang="en-US" altLang="ko-KR" b="1" dirty="0">
                <a:latin typeface="+mj-lt"/>
                <a:cs typeface="Arial" panose="020B0604020202020204" pitchFamily="34" charset="0"/>
              </a:endParaRP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2512019" y="3053757"/>
              <a:ext cx="1617992" cy="169068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4" name="Picture 2" descr="잎 - 무료 자연개 아이콘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575246">
              <a:off x="2603099" y="4405184"/>
              <a:ext cx="319420" cy="3194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Microcontroller Meticulous Line icon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07044" y="3048855"/>
              <a:ext cx="1417398" cy="14173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7" name="그룹 46"/>
          <p:cNvGrpSpPr/>
          <p:nvPr/>
        </p:nvGrpSpPr>
        <p:grpSpPr>
          <a:xfrm>
            <a:off x="2679369" y="4521156"/>
            <a:ext cx="1685143" cy="1784572"/>
            <a:chOff x="5217119" y="2225735"/>
            <a:chExt cx="1685143" cy="1784572"/>
          </a:xfrm>
        </p:grpSpPr>
        <p:sp>
          <p:nvSpPr>
            <p:cNvPr id="27" name="직사각형 26"/>
            <p:cNvSpPr/>
            <p:nvPr/>
          </p:nvSpPr>
          <p:spPr>
            <a:xfrm>
              <a:off x="5217119" y="2225735"/>
              <a:ext cx="1617992" cy="169068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0" name="그룹 39"/>
            <p:cNvGrpSpPr/>
            <p:nvPr/>
          </p:nvGrpSpPr>
          <p:grpSpPr>
            <a:xfrm>
              <a:off x="5430119" y="3363976"/>
              <a:ext cx="1472143" cy="646331"/>
              <a:chOff x="5308199" y="3363976"/>
              <a:chExt cx="1472143" cy="646331"/>
            </a:xfrm>
          </p:grpSpPr>
          <p:sp>
            <p:nvSpPr>
              <p:cNvPr id="26" name="직사각형 25"/>
              <p:cNvSpPr/>
              <p:nvPr/>
            </p:nvSpPr>
            <p:spPr>
              <a:xfrm>
                <a:off x="5508665" y="3363976"/>
                <a:ext cx="1271677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200000"/>
                  </a:lnSpc>
                </a:pPr>
                <a:r>
                  <a:rPr lang="en-US" altLang="ko-KR" b="1" dirty="0">
                    <a:latin typeface="+mj-lt"/>
                    <a:cs typeface="Arial" panose="020B0604020202020204" pitchFamily="34" charset="0"/>
                  </a:rPr>
                  <a:t>LEAF </a:t>
                </a:r>
                <a:r>
                  <a:rPr lang="en-US" altLang="ko-KR" b="1" dirty="0" smtClean="0">
                    <a:latin typeface="+mj-lt"/>
                    <a:cs typeface="Arial" panose="020B0604020202020204" pitchFamily="34" charset="0"/>
                  </a:rPr>
                  <a:t>Feel</a:t>
                </a:r>
                <a:endParaRPr lang="en-US" altLang="ko-KR" b="1" dirty="0">
                  <a:latin typeface="+mj-lt"/>
                  <a:cs typeface="Arial" panose="020B0604020202020204" pitchFamily="34" charset="0"/>
                </a:endParaRPr>
              </a:p>
            </p:txBody>
          </p:sp>
          <p:pic>
            <p:nvPicPr>
              <p:cNvPr id="29" name="Picture 2" descr="잎 - 무료 자연개 아이콘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2575246">
                <a:off x="5308199" y="3577162"/>
                <a:ext cx="319420" cy="31942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44" name="Picture 8" descr="Water Temperature Indicator Silhouette and Line Icon Set. Mercury  Thermometer and Water Drop Black Pictogram. Temperature and Humidity Level  Sign Collection. Isolated Vector Illustration. 23211604 Vector Art at  Vecteezy"/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094" t="22026" r="10580" b="22930"/>
            <a:stretch/>
          </p:blipFill>
          <p:spPr bwMode="auto">
            <a:xfrm>
              <a:off x="5485329" y="2384398"/>
              <a:ext cx="1020565" cy="11116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5" name="그룹 44"/>
          <p:cNvGrpSpPr/>
          <p:nvPr/>
        </p:nvGrpSpPr>
        <p:grpSpPr>
          <a:xfrm>
            <a:off x="6693474" y="4521156"/>
            <a:ext cx="1737728" cy="1784572"/>
            <a:chOff x="6357895" y="4399328"/>
            <a:chExt cx="1737728" cy="1784572"/>
          </a:xfrm>
        </p:grpSpPr>
        <p:sp>
          <p:nvSpPr>
            <p:cNvPr id="37" name="직사각형 36"/>
            <p:cNvSpPr/>
            <p:nvPr/>
          </p:nvSpPr>
          <p:spPr>
            <a:xfrm>
              <a:off x="6357895" y="4399328"/>
              <a:ext cx="1617992" cy="169068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7" name="그룹 16"/>
            <p:cNvGrpSpPr/>
            <p:nvPr/>
          </p:nvGrpSpPr>
          <p:grpSpPr>
            <a:xfrm>
              <a:off x="6448975" y="5537569"/>
              <a:ext cx="1646648" cy="646331"/>
              <a:chOff x="6448975" y="5537569"/>
              <a:chExt cx="1646648" cy="646331"/>
            </a:xfrm>
          </p:grpSpPr>
          <p:sp>
            <p:nvSpPr>
              <p:cNvPr id="36" name="직사각형 35"/>
              <p:cNvSpPr/>
              <p:nvPr/>
            </p:nvSpPr>
            <p:spPr>
              <a:xfrm>
                <a:off x="6649441" y="5537569"/>
                <a:ext cx="1446182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200000"/>
                  </a:lnSpc>
                </a:pPr>
                <a:r>
                  <a:rPr lang="en-US" altLang="ko-KR" b="1" dirty="0">
                    <a:latin typeface="+mj-lt"/>
                    <a:cs typeface="Arial" panose="020B0604020202020204" pitchFamily="34" charset="0"/>
                  </a:rPr>
                  <a:t>LEAF </a:t>
                </a:r>
                <a:r>
                  <a:rPr lang="en-US" altLang="ko-KR" b="1" dirty="0" smtClean="0">
                    <a:latin typeface="+mj-lt"/>
                    <a:cs typeface="Arial" panose="020B0604020202020204" pitchFamily="34" charset="0"/>
                  </a:rPr>
                  <a:t>Farmer</a:t>
                </a:r>
                <a:endParaRPr lang="en-US" altLang="ko-KR" b="1" dirty="0">
                  <a:latin typeface="+mj-lt"/>
                  <a:cs typeface="Arial" panose="020B0604020202020204" pitchFamily="34" charset="0"/>
                </a:endParaRPr>
              </a:p>
            </p:txBody>
          </p:sp>
          <p:pic>
            <p:nvPicPr>
              <p:cNvPr id="39" name="Picture 2" descr="잎 - 무료 자연개 아이콘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2575246">
                <a:off x="6448975" y="5750755"/>
                <a:ext cx="319420" cy="31942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46" name="Picture 2" descr="산업용 로봇 아이콘 - ico,png,icns,무료 아이콘 다운로드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6610493" y="4585186"/>
              <a:ext cx="1073996" cy="1073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8" name="그룹 47"/>
          <p:cNvGrpSpPr/>
          <p:nvPr/>
        </p:nvGrpSpPr>
        <p:grpSpPr>
          <a:xfrm>
            <a:off x="4713091" y="4521156"/>
            <a:ext cx="1631803" cy="1784572"/>
            <a:chOff x="7324363" y="2224318"/>
            <a:chExt cx="1631803" cy="1784572"/>
          </a:xfrm>
        </p:grpSpPr>
        <p:sp>
          <p:nvSpPr>
            <p:cNvPr id="32" name="직사각형 31"/>
            <p:cNvSpPr/>
            <p:nvPr/>
          </p:nvSpPr>
          <p:spPr>
            <a:xfrm>
              <a:off x="7324363" y="2224318"/>
              <a:ext cx="1617992" cy="169068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1" name="그룹 40"/>
            <p:cNvGrpSpPr/>
            <p:nvPr/>
          </p:nvGrpSpPr>
          <p:grpSpPr>
            <a:xfrm>
              <a:off x="7484023" y="3362559"/>
              <a:ext cx="1472143" cy="646331"/>
              <a:chOff x="7415443" y="3362559"/>
              <a:chExt cx="1472143" cy="646331"/>
            </a:xfrm>
          </p:grpSpPr>
          <p:sp>
            <p:nvSpPr>
              <p:cNvPr id="31" name="직사각형 30"/>
              <p:cNvSpPr/>
              <p:nvPr/>
            </p:nvSpPr>
            <p:spPr>
              <a:xfrm>
                <a:off x="7615909" y="3362559"/>
                <a:ext cx="1271677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200000"/>
                  </a:lnSpc>
                </a:pPr>
                <a:r>
                  <a:rPr lang="en-US" altLang="ko-KR" b="1" dirty="0">
                    <a:latin typeface="+mj-lt"/>
                    <a:cs typeface="Arial" panose="020B0604020202020204" pitchFamily="34" charset="0"/>
                  </a:rPr>
                  <a:t>LEAF </a:t>
                </a:r>
                <a:r>
                  <a:rPr lang="en-US" altLang="ko-KR" b="1" dirty="0" smtClean="0">
                    <a:latin typeface="+mj-lt"/>
                    <a:cs typeface="Arial" panose="020B0604020202020204" pitchFamily="34" charset="0"/>
                  </a:rPr>
                  <a:t>Eyes</a:t>
                </a:r>
                <a:endParaRPr lang="en-US" altLang="ko-KR" b="1" dirty="0">
                  <a:latin typeface="+mj-lt"/>
                  <a:cs typeface="Arial" panose="020B0604020202020204" pitchFamily="34" charset="0"/>
                </a:endParaRPr>
              </a:p>
            </p:txBody>
          </p:sp>
          <p:pic>
            <p:nvPicPr>
              <p:cNvPr id="34" name="Picture 2" descr="잎 - 무료 자연개 아이콘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2575246">
                <a:off x="7415443" y="3575745"/>
                <a:ext cx="319420" cy="31942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34" name="Picture 10" descr="Eye icon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12621" y="2351257"/>
              <a:ext cx="1199433" cy="11994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1" name="직사각형 50"/>
          <p:cNvSpPr/>
          <p:nvPr/>
        </p:nvSpPr>
        <p:spPr>
          <a:xfrm>
            <a:off x="516425" y="4275439"/>
            <a:ext cx="7976786" cy="2207740"/>
          </a:xfrm>
          <a:prstGeom prst="rect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6" name="직선 연결선 55"/>
          <p:cNvCxnSpPr>
            <a:stCxn id="5" idx="2"/>
            <a:endCxn id="51" idx="0"/>
          </p:cNvCxnSpPr>
          <p:nvPr/>
        </p:nvCxnSpPr>
        <p:spPr>
          <a:xfrm>
            <a:off x="4503962" y="3804563"/>
            <a:ext cx="856" cy="470876"/>
          </a:xfrm>
          <a:prstGeom prst="lin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2" name="직사각형 41"/>
          <p:cNvSpPr/>
          <p:nvPr/>
        </p:nvSpPr>
        <p:spPr>
          <a:xfrm>
            <a:off x="6451528" y="3252117"/>
            <a:ext cx="127167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b="1" dirty="0">
                <a:latin typeface="+mj-lt"/>
                <a:cs typeface="Arial" panose="020B0604020202020204" pitchFamily="34" charset="0"/>
              </a:rPr>
              <a:t>LEAF </a:t>
            </a:r>
            <a:r>
              <a:rPr lang="en-US" altLang="ko-KR" b="1" dirty="0" smtClean="0">
                <a:latin typeface="+mj-lt"/>
                <a:cs typeface="Arial" panose="020B0604020202020204" pitchFamily="34" charset="0"/>
              </a:rPr>
              <a:t>Handy</a:t>
            </a:r>
            <a:endParaRPr lang="en-US" altLang="ko-KR" b="1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6135268" y="2113876"/>
            <a:ext cx="1617992" cy="169068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4" name="Picture 2" descr="잎 - 무료 자연개 아이콘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575246">
            <a:off x="6242824" y="3465303"/>
            <a:ext cx="319420" cy="319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5" name="직선 연결선 54"/>
          <p:cNvCxnSpPr>
            <a:stCxn id="5" idx="3"/>
            <a:endCxn id="43" idx="1"/>
          </p:cNvCxnSpPr>
          <p:nvPr/>
        </p:nvCxnSpPr>
        <p:spPr>
          <a:xfrm>
            <a:off x="5312958" y="2959220"/>
            <a:ext cx="822310" cy="0"/>
          </a:xfrm>
          <a:prstGeom prst="lin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1026" name="Picture 2" descr="Smartphone in hand vector icon, mobile phone concept isolated • wall  stickers illustration, cyberspace, business | myloview.com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23" t="3572" r="21190" b="3428"/>
          <a:stretch/>
        </p:blipFill>
        <p:spPr bwMode="auto">
          <a:xfrm>
            <a:off x="6581858" y="2208016"/>
            <a:ext cx="755372" cy="1205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73140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272087" y="0"/>
            <a:ext cx="871913" cy="526729"/>
          </a:xfrm>
        </p:spPr>
        <p:txBody>
          <a:bodyPr/>
          <a:lstStyle/>
          <a:p>
            <a:fld id="{6F9A7069-E4EB-46F7-AFC5-FD2FE2E11E50}" type="slidenum">
              <a:rPr lang="ko-KR" altLang="en-US" b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pPr/>
              <a:t>30</a:t>
            </a:fld>
            <a:endParaRPr lang="ko-KR" altLang="en-US" b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제목 2">
            <a:extLst>
              <a:ext uri="{FF2B5EF4-FFF2-40B4-BE49-F238E27FC236}">
                <a16:creationId xmlns="" xmlns:a16="http://schemas.microsoft.com/office/drawing/2014/main" id="{20E47F84-58A3-43FF-BA28-CFDF03ED2FC0}"/>
              </a:ext>
            </a:extLst>
          </p:cNvPr>
          <p:cNvSpPr txBox="1">
            <a:spLocks/>
          </p:cNvSpPr>
          <p:nvPr/>
        </p:nvSpPr>
        <p:spPr>
          <a:xfrm>
            <a:off x="0" y="61245"/>
            <a:ext cx="8079581" cy="48905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2600" b="1" kern="1200" spc="-120" baseline="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ko-KR" altLang="en-US" sz="28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  <a:cs typeface="Calibri" panose="020F0502020204030204" pitchFamily="34" charset="0"/>
              </a:rPr>
              <a:t>발아기 제작 과정</a:t>
            </a:r>
            <a:endParaRPr lang="ko-KR" altLang="en-US" sz="2800" b="0" dirty="0">
              <a:ln>
                <a:solidFill>
                  <a:schemeClr val="accent1">
                    <a:alpha val="0"/>
                  </a:schemeClr>
                </a:solidFill>
              </a:ln>
              <a:latin typeface="+mj-ea"/>
              <a:cs typeface="Calibri" panose="020F0502020204030204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194" y="1130299"/>
            <a:ext cx="2953678" cy="410633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9790" y="1130299"/>
            <a:ext cx="4048958" cy="35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077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272087" y="0"/>
            <a:ext cx="871913" cy="526729"/>
          </a:xfrm>
        </p:spPr>
        <p:txBody>
          <a:bodyPr/>
          <a:lstStyle/>
          <a:p>
            <a:fld id="{6F9A7069-E4EB-46F7-AFC5-FD2FE2E11E50}" type="slidenum">
              <a:rPr lang="ko-KR" altLang="en-US" b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pPr/>
              <a:t>31</a:t>
            </a:fld>
            <a:endParaRPr lang="ko-KR" altLang="en-US" b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제목 2">
            <a:extLst>
              <a:ext uri="{FF2B5EF4-FFF2-40B4-BE49-F238E27FC236}">
                <a16:creationId xmlns="" xmlns:a16="http://schemas.microsoft.com/office/drawing/2014/main" id="{20E47F84-58A3-43FF-BA28-CFDF03ED2FC0}"/>
              </a:ext>
            </a:extLst>
          </p:cNvPr>
          <p:cNvSpPr txBox="1">
            <a:spLocks/>
          </p:cNvSpPr>
          <p:nvPr/>
        </p:nvSpPr>
        <p:spPr>
          <a:xfrm>
            <a:off x="0" y="61245"/>
            <a:ext cx="8079581" cy="48905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2600" b="1" kern="1200" spc="-120" baseline="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ko-KR" altLang="en-US" sz="28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  <a:cs typeface="Calibri" panose="020F0502020204030204" pitchFamily="34" charset="0"/>
              </a:rPr>
              <a:t>발아기 구성품목</a:t>
            </a:r>
            <a:endParaRPr lang="ko-KR" altLang="en-US" sz="2800" b="0" dirty="0">
              <a:ln>
                <a:solidFill>
                  <a:schemeClr val="accent1">
                    <a:alpha val="0"/>
                  </a:schemeClr>
                </a:solidFill>
              </a:ln>
              <a:latin typeface="+mj-ea"/>
              <a:cs typeface="Calibri" panose="020F050202020403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87202" y="981645"/>
            <a:ext cx="3852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+mj-ea"/>
                <a:ea typeface="+mj-ea"/>
              </a:rPr>
              <a:t>DHT22 </a:t>
            </a:r>
            <a:r>
              <a:rPr lang="ko-KR" altLang="en-US" smtClean="0">
                <a:latin typeface="+mj-ea"/>
                <a:ea typeface="+mj-ea"/>
              </a:rPr>
              <a:t>온습도 센서</a:t>
            </a:r>
            <a:endParaRPr lang="en-US" altLang="ko-KR" dirty="0" smtClean="0">
              <a:latin typeface="+mj-ea"/>
              <a:ea typeface="+mj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35" y="1416086"/>
            <a:ext cx="2562225" cy="142875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187202" y="2944890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>
                <a:latin typeface="+mj-ea"/>
              </a:rPr>
              <a:t>MQ-135 </a:t>
            </a:r>
            <a:r>
              <a:rPr lang="ko-KR" altLang="en-US">
                <a:latin typeface="+mj-ea"/>
              </a:rPr>
              <a:t>공기질 측정 </a:t>
            </a:r>
            <a:r>
              <a:rPr lang="ko-KR" altLang="en-US" smtClean="0">
                <a:latin typeface="+mj-ea"/>
              </a:rPr>
              <a:t>센서</a:t>
            </a:r>
            <a:endParaRPr lang="en-US" altLang="ko-KR" dirty="0">
              <a:latin typeface="+mj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87202" y="4593097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>
                <a:latin typeface="+mj-ea"/>
              </a:rPr>
              <a:t>20x4 LCD</a:t>
            </a:r>
          </a:p>
          <a:p>
            <a:r>
              <a:rPr lang="ko-KR" altLang="en-US" dirty="0" err="1">
                <a:latin typeface="+mj-ea"/>
              </a:rPr>
              <a:t>아두이노</a:t>
            </a:r>
            <a:r>
              <a:rPr lang="ko-KR" altLang="en-US" dirty="0">
                <a:latin typeface="+mj-ea"/>
              </a:rPr>
              <a:t> </a:t>
            </a:r>
            <a:r>
              <a:rPr lang="en-US" altLang="ko-KR" dirty="0">
                <a:latin typeface="+mj-ea"/>
              </a:rPr>
              <a:t>-&gt; </a:t>
            </a:r>
            <a:r>
              <a:rPr lang="ko-KR" altLang="en-US">
                <a:latin typeface="+mj-ea"/>
              </a:rPr>
              <a:t>호환제품</a:t>
            </a:r>
            <a:endParaRPr lang="en-US" altLang="ko-KR" dirty="0">
              <a:latin typeface="+mj-ea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7580" y="981645"/>
            <a:ext cx="4965007" cy="5397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975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272087" y="0"/>
            <a:ext cx="871913" cy="526729"/>
          </a:xfrm>
        </p:spPr>
        <p:txBody>
          <a:bodyPr/>
          <a:lstStyle/>
          <a:p>
            <a:fld id="{6F9A7069-E4EB-46F7-AFC5-FD2FE2E11E50}" type="slidenum">
              <a:rPr lang="ko-KR" altLang="en-US" b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pPr/>
              <a:t>32</a:t>
            </a:fld>
            <a:endParaRPr lang="ko-KR" altLang="en-US" b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제목 2">
            <a:extLst>
              <a:ext uri="{FF2B5EF4-FFF2-40B4-BE49-F238E27FC236}">
                <a16:creationId xmlns="" xmlns:a16="http://schemas.microsoft.com/office/drawing/2014/main" id="{20E47F84-58A3-43FF-BA28-CFDF03ED2FC0}"/>
              </a:ext>
            </a:extLst>
          </p:cNvPr>
          <p:cNvSpPr txBox="1">
            <a:spLocks/>
          </p:cNvSpPr>
          <p:nvPr/>
        </p:nvSpPr>
        <p:spPr>
          <a:xfrm>
            <a:off x="0" y="61245"/>
            <a:ext cx="8079581" cy="48905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2600" b="1" kern="1200" spc="-120" baseline="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ko-KR" altLang="en-US" sz="28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  <a:cs typeface="Calibri" panose="020F0502020204030204" pitchFamily="34" charset="0"/>
              </a:rPr>
              <a:t>양액제어</a:t>
            </a:r>
            <a:r>
              <a:rPr lang="ko-KR" altLang="en-US" sz="28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  <a:cs typeface="Calibri" panose="020F0502020204030204" pitchFamily="34" charset="0"/>
              </a:rPr>
              <a:t> 시스템</a:t>
            </a:r>
            <a:endParaRPr lang="ko-KR" altLang="en-US" sz="2800" b="0" dirty="0">
              <a:ln>
                <a:solidFill>
                  <a:schemeClr val="accent1">
                    <a:alpha val="0"/>
                  </a:schemeClr>
                </a:solidFill>
              </a:ln>
              <a:latin typeface="+mj-ea"/>
              <a:cs typeface="Calibri" panose="020F050202020403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87202" y="981645"/>
            <a:ext cx="3852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+mj-ea"/>
                <a:ea typeface="+mj-ea"/>
              </a:rPr>
              <a:t>pH </a:t>
            </a:r>
            <a:r>
              <a:rPr lang="ko-KR" altLang="en-US" smtClean="0">
                <a:latin typeface="+mj-ea"/>
                <a:ea typeface="+mj-ea"/>
              </a:rPr>
              <a:t>측정기</a:t>
            </a:r>
            <a:endParaRPr lang="en-US" altLang="ko-KR" dirty="0" smtClean="0">
              <a:latin typeface="+mj-ea"/>
              <a:ea typeface="+mj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87202" y="1953195"/>
            <a:ext cx="3852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+mj-ea"/>
                <a:ea typeface="+mj-ea"/>
              </a:rPr>
              <a:t>정량 펌프</a:t>
            </a:r>
            <a:endParaRPr lang="en-US" altLang="ko-KR" dirty="0" smtClean="0">
              <a:latin typeface="+mj-ea"/>
              <a:ea typeface="+mj-e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87202" y="2924745"/>
            <a:ext cx="38525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+mj-ea"/>
                <a:ea typeface="+mj-ea"/>
              </a:rPr>
              <a:t>릴레이보단 </a:t>
            </a:r>
            <a:r>
              <a:rPr lang="en-US" altLang="ko-KR" dirty="0" smtClean="0">
                <a:latin typeface="+mj-ea"/>
                <a:ea typeface="+mj-ea"/>
              </a:rPr>
              <a:t>SSR -&gt; </a:t>
            </a:r>
            <a:r>
              <a:rPr lang="ko-KR" altLang="en-US" smtClean="0">
                <a:latin typeface="+mj-ea"/>
                <a:ea typeface="+mj-ea"/>
              </a:rPr>
              <a:t>소리 때문에</a:t>
            </a:r>
            <a:endParaRPr lang="en-US" altLang="ko-KR" dirty="0" smtClean="0">
              <a:latin typeface="+mj-ea"/>
              <a:ea typeface="+mj-ea"/>
            </a:endParaRPr>
          </a:p>
          <a:p>
            <a:r>
              <a:rPr lang="ko-KR" altLang="en-US" dirty="0" err="1" smtClean="0">
                <a:latin typeface="+mj-ea"/>
                <a:ea typeface="+mj-ea"/>
              </a:rPr>
              <a:t>아두이노용</a:t>
            </a:r>
            <a:r>
              <a:rPr lang="ko-KR" altLang="en-US" dirty="0" smtClean="0">
                <a:latin typeface="+mj-ea"/>
                <a:ea typeface="+mj-ea"/>
              </a:rPr>
              <a:t> </a:t>
            </a:r>
            <a:r>
              <a:rPr lang="en-US" altLang="ko-KR" dirty="0" err="1" smtClean="0">
                <a:latin typeface="+mj-ea"/>
                <a:ea typeface="+mj-ea"/>
              </a:rPr>
              <a:t>ssr</a:t>
            </a:r>
            <a:endParaRPr lang="en-US" altLang="ko-KR" dirty="0" smtClean="0">
              <a:latin typeface="+mj-ea"/>
              <a:ea typeface="+mj-ea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66725" y="5591860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/>
              <a:t>http://itempage3.auction.co.kr/DetailView.aspx?itemno=B812734324</a:t>
            </a:r>
          </a:p>
        </p:txBody>
      </p:sp>
    </p:spTree>
    <p:extLst>
      <p:ext uri="{BB962C8B-B14F-4D97-AF65-F5344CB8AC3E}">
        <p14:creationId xmlns:p14="http://schemas.microsoft.com/office/powerpoint/2010/main" val="752469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272087" y="0"/>
            <a:ext cx="871913" cy="526729"/>
          </a:xfrm>
        </p:spPr>
        <p:txBody>
          <a:bodyPr/>
          <a:lstStyle/>
          <a:p>
            <a:fld id="{6F9A7069-E4EB-46F7-AFC5-FD2FE2E11E50}" type="slidenum">
              <a:rPr lang="ko-KR" altLang="en-US" b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pPr/>
              <a:t>33</a:t>
            </a:fld>
            <a:endParaRPr lang="ko-KR" altLang="en-US" b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제목 2">
            <a:extLst>
              <a:ext uri="{FF2B5EF4-FFF2-40B4-BE49-F238E27FC236}">
                <a16:creationId xmlns="" xmlns:a16="http://schemas.microsoft.com/office/drawing/2014/main" id="{20E47F84-58A3-43FF-BA28-CFDF03ED2FC0}"/>
              </a:ext>
            </a:extLst>
          </p:cNvPr>
          <p:cNvSpPr txBox="1">
            <a:spLocks/>
          </p:cNvSpPr>
          <p:nvPr/>
        </p:nvSpPr>
        <p:spPr>
          <a:xfrm>
            <a:off x="0" y="61245"/>
            <a:ext cx="8079581" cy="48905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2600" b="1" kern="1200" spc="-120" baseline="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ko-KR" altLang="en-US" sz="28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  <a:cs typeface="Calibri" panose="020F0502020204030204" pitchFamily="34" charset="0"/>
              </a:rPr>
              <a:t>양액제어</a:t>
            </a:r>
            <a:r>
              <a:rPr lang="ko-KR" altLang="en-US" sz="28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  <a:cs typeface="Calibri" panose="020F0502020204030204" pitchFamily="34" charset="0"/>
              </a:rPr>
              <a:t> 시스템</a:t>
            </a:r>
            <a:endParaRPr lang="ko-KR" altLang="en-US" sz="2800" b="0" dirty="0">
              <a:ln>
                <a:solidFill>
                  <a:schemeClr val="accent1">
                    <a:alpha val="0"/>
                  </a:schemeClr>
                </a:solidFill>
              </a:ln>
              <a:latin typeface="+mj-ea"/>
              <a:cs typeface="Calibri" panose="020F050202020403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87202" y="981645"/>
            <a:ext cx="3852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>
                <a:latin typeface="+mj-ea"/>
                <a:ea typeface="+mj-ea"/>
              </a:rPr>
              <a:t>벤치마킹</a:t>
            </a:r>
            <a:endParaRPr lang="en-US" altLang="ko-KR" dirty="0" smtClean="0">
              <a:latin typeface="+mj-ea"/>
              <a:ea typeface="+mj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737" y="1350977"/>
            <a:ext cx="3895725" cy="1905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67" y="3625309"/>
            <a:ext cx="9144000" cy="2623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400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96AED297-88B1-4498-96D5-5591461BB898}"/>
              </a:ext>
            </a:extLst>
          </p:cNvPr>
          <p:cNvSpPr txBox="1"/>
          <p:nvPr/>
        </p:nvSpPr>
        <p:spPr>
          <a:xfrm>
            <a:off x="6848475" y="2670718"/>
            <a:ext cx="2295525" cy="144655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4400" b="1" spc="-12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Calibri" panose="020F0502020204030204" pitchFamily="34" charset="0"/>
                <a:ea typeface="Noto Sans Korean Light" pitchFamily="34" charset="-127"/>
                <a:cs typeface="Calibri" panose="020F0502020204030204" pitchFamily="34" charset="0"/>
              </a:rPr>
              <a:t>Structure</a:t>
            </a:r>
            <a:endParaRPr lang="en-US" altLang="ko-KR" sz="4400" b="1" spc="-120" dirty="0">
              <a:ln>
                <a:solidFill>
                  <a:schemeClr val="tx1">
                    <a:alpha val="0"/>
                  </a:schemeClr>
                </a:solidFill>
              </a:ln>
              <a:latin typeface="Calibri" panose="020F0502020204030204" pitchFamily="34" charset="0"/>
              <a:ea typeface="Noto Sans Korean Light" pitchFamily="34" charset="-12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3416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272087" y="0"/>
            <a:ext cx="871913" cy="526729"/>
          </a:xfrm>
        </p:spPr>
        <p:txBody>
          <a:bodyPr/>
          <a:lstStyle/>
          <a:p>
            <a:fld id="{6F9A7069-E4EB-46F7-AFC5-FD2FE2E11E50}" type="slidenum">
              <a:rPr lang="ko-KR" altLang="en-US" b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pPr/>
              <a:t>35</a:t>
            </a:fld>
            <a:endParaRPr lang="ko-KR" altLang="en-US" b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제목 2">
            <a:extLst>
              <a:ext uri="{FF2B5EF4-FFF2-40B4-BE49-F238E27FC236}">
                <a16:creationId xmlns="" xmlns:a16="http://schemas.microsoft.com/office/drawing/2014/main" id="{20E47F84-58A3-43FF-BA28-CFDF03ED2FC0}"/>
              </a:ext>
            </a:extLst>
          </p:cNvPr>
          <p:cNvSpPr txBox="1">
            <a:spLocks/>
          </p:cNvSpPr>
          <p:nvPr/>
        </p:nvSpPr>
        <p:spPr>
          <a:xfrm>
            <a:off x="0" y="61245"/>
            <a:ext cx="8079581" cy="48905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2600" b="1" kern="1200" spc="-120" baseline="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ko-KR" altLang="en-US" sz="28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  <a:cs typeface="Calibri" panose="020F0502020204030204" pitchFamily="34" charset="0"/>
              </a:rPr>
              <a:t>양액제어</a:t>
            </a:r>
            <a:r>
              <a:rPr lang="ko-KR" altLang="en-US" sz="28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  <a:cs typeface="Calibri" panose="020F0502020204030204" pitchFamily="34" charset="0"/>
              </a:rPr>
              <a:t> 시스템</a:t>
            </a:r>
            <a:endParaRPr lang="ko-KR" altLang="en-US" sz="2800" b="0" dirty="0">
              <a:ln>
                <a:solidFill>
                  <a:schemeClr val="accent1">
                    <a:alpha val="0"/>
                  </a:schemeClr>
                </a:solidFill>
              </a:ln>
              <a:latin typeface="+mj-ea"/>
              <a:cs typeface="Calibri" panose="020F050202020403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87202" y="981645"/>
            <a:ext cx="3852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>
                <a:latin typeface="+mj-ea"/>
                <a:ea typeface="+mj-ea"/>
              </a:rPr>
              <a:t>벤치마킹</a:t>
            </a:r>
            <a:endParaRPr lang="en-US" altLang="ko-KR" dirty="0" smtClean="0">
              <a:latin typeface="+mj-ea"/>
              <a:ea typeface="+mj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737" y="1350977"/>
            <a:ext cx="3895725" cy="1905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67" y="3625309"/>
            <a:ext cx="9144000" cy="2623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185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96AED297-88B1-4498-96D5-5591461BB898}"/>
              </a:ext>
            </a:extLst>
          </p:cNvPr>
          <p:cNvSpPr txBox="1"/>
          <p:nvPr/>
        </p:nvSpPr>
        <p:spPr>
          <a:xfrm>
            <a:off x="6648451" y="2670718"/>
            <a:ext cx="2495550" cy="144655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4400" b="1" spc="-12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Calibri" panose="020F0502020204030204" pitchFamily="34" charset="0"/>
                <a:ea typeface="Noto Sans Korean Light" pitchFamily="34" charset="-127"/>
                <a:cs typeface="Calibri" panose="020F0502020204030204" pitchFamily="34" charset="0"/>
              </a:rPr>
              <a:t>Hardware</a:t>
            </a:r>
            <a:endParaRPr lang="en-US" altLang="ko-KR" sz="4400" b="1" spc="-120" dirty="0">
              <a:ln>
                <a:solidFill>
                  <a:schemeClr val="tx1">
                    <a:alpha val="0"/>
                  </a:schemeClr>
                </a:solidFill>
              </a:ln>
              <a:latin typeface="Calibri" panose="020F0502020204030204" pitchFamily="34" charset="0"/>
              <a:ea typeface="Noto Sans Korean Light" pitchFamily="34" charset="-12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6199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272087" y="0"/>
            <a:ext cx="871913" cy="526729"/>
          </a:xfrm>
        </p:spPr>
        <p:txBody>
          <a:bodyPr/>
          <a:lstStyle/>
          <a:p>
            <a:fld id="{6F9A7069-E4EB-46F7-AFC5-FD2FE2E11E50}" type="slidenum">
              <a:rPr lang="ko-KR" altLang="en-US" b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pPr/>
              <a:t>37</a:t>
            </a:fld>
            <a:endParaRPr lang="ko-KR" altLang="en-US" b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제목 2">
            <a:extLst>
              <a:ext uri="{FF2B5EF4-FFF2-40B4-BE49-F238E27FC236}">
                <a16:creationId xmlns="" xmlns:a16="http://schemas.microsoft.com/office/drawing/2014/main" id="{20E47F84-58A3-43FF-BA28-CFDF03ED2FC0}"/>
              </a:ext>
            </a:extLst>
          </p:cNvPr>
          <p:cNvSpPr txBox="1">
            <a:spLocks/>
          </p:cNvSpPr>
          <p:nvPr/>
        </p:nvSpPr>
        <p:spPr>
          <a:xfrm>
            <a:off x="0" y="61245"/>
            <a:ext cx="8079581" cy="48905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2600" b="1" kern="1200" spc="-120" baseline="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ko-KR" altLang="en-US" sz="28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  <a:cs typeface="Calibri" panose="020F0502020204030204" pitchFamily="34" charset="0"/>
              </a:rPr>
              <a:t>양액제어</a:t>
            </a:r>
            <a:r>
              <a:rPr lang="ko-KR" altLang="en-US" sz="28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  <a:cs typeface="Calibri" panose="020F0502020204030204" pitchFamily="34" charset="0"/>
              </a:rPr>
              <a:t> 시스템</a:t>
            </a:r>
            <a:endParaRPr lang="ko-KR" altLang="en-US" sz="2800" b="0" dirty="0">
              <a:ln>
                <a:solidFill>
                  <a:schemeClr val="accent1">
                    <a:alpha val="0"/>
                  </a:schemeClr>
                </a:solidFill>
              </a:ln>
              <a:latin typeface="+mj-ea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9265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96AED297-88B1-4498-96D5-5591461BB898}"/>
              </a:ext>
            </a:extLst>
          </p:cNvPr>
          <p:cNvSpPr txBox="1"/>
          <p:nvPr/>
        </p:nvSpPr>
        <p:spPr>
          <a:xfrm>
            <a:off x="6696075" y="2670718"/>
            <a:ext cx="2447925" cy="144655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4400" b="1" spc="-12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Calibri" panose="020F0502020204030204" pitchFamily="34" charset="0"/>
                <a:ea typeface="Noto Sans Korean Light" pitchFamily="34" charset="-127"/>
                <a:cs typeface="Calibri" panose="020F0502020204030204" pitchFamily="34" charset="0"/>
              </a:rPr>
              <a:t>Software</a:t>
            </a:r>
            <a:endParaRPr lang="en-US" altLang="ko-KR" sz="4400" b="1" spc="-120" dirty="0">
              <a:ln>
                <a:solidFill>
                  <a:schemeClr val="tx1">
                    <a:alpha val="0"/>
                  </a:schemeClr>
                </a:solidFill>
              </a:ln>
              <a:latin typeface="Calibri" panose="020F0502020204030204" pitchFamily="34" charset="0"/>
              <a:ea typeface="Noto Sans Korean Light" pitchFamily="34" charset="-12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2814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272087" y="0"/>
            <a:ext cx="871913" cy="526729"/>
          </a:xfrm>
        </p:spPr>
        <p:txBody>
          <a:bodyPr/>
          <a:lstStyle/>
          <a:p>
            <a:fld id="{6F9A7069-E4EB-46F7-AFC5-FD2FE2E11E50}" type="slidenum">
              <a:rPr lang="ko-KR" altLang="en-US" b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pPr/>
              <a:t>39</a:t>
            </a:fld>
            <a:endParaRPr lang="ko-KR" altLang="en-US" b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제목 2">
            <a:extLst>
              <a:ext uri="{FF2B5EF4-FFF2-40B4-BE49-F238E27FC236}">
                <a16:creationId xmlns="" xmlns:a16="http://schemas.microsoft.com/office/drawing/2014/main" id="{20E47F84-58A3-43FF-BA28-CFDF03ED2FC0}"/>
              </a:ext>
            </a:extLst>
          </p:cNvPr>
          <p:cNvSpPr txBox="1">
            <a:spLocks/>
          </p:cNvSpPr>
          <p:nvPr/>
        </p:nvSpPr>
        <p:spPr>
          <a:xfrm>
            <a:off x="0" y="61245"/>
            <a:ext cx="8079581" cy="48905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2600" b="1" kern="1200" spc="-120" baseline="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ko-KR" altLang="en-US" sz="28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  <a:cs typeface="Calibri" panose="020F0502020204030204" pitchFamily="34" charset="0"/>
              </a:rPr>
              <a:t>양액제어</a:t>
            </a:r>
            <a:r>
              <a:rPr lang="ko-KR" altLang="en-US" sz="28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  <a:cs typeface="Calibri" panose="020F0502020204030204" pitchFamily="34" charset="0"/>
              </a:rPr>
              <a:t> 시스템</a:t>
            </a:r>
            <a:endParaRPr lang="ko-KR" altLang="en-US" sz="2800" b="0" dirty="0">
              <a:ln>
                <a:solidFill>
                  <a:schemeClr val="accent1">
                    <a:alpha val="0"/>
                  </a:schemeClr>
                </a:solidFill>
              </a:ln>
              <a:latin typeface="+mj-ea"/>
              <a:cs typeface="Calibri" panose="020F050202020403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87202" y="981645"/>
            <a:ext cx="3852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>
                <a:latin typeface="+mj-ea"/>
                <a:ea typeface="+mj-ea"/>
              </a:rPr>
              <a:t>벤치마킹</a:t>
            </a:r>
            <a:endParaRPr lang="en-US" altLang="ko-KR" dirty="0" smtClean="0">
              <a:latin typeface="+mj-ea"/>
              <a:ea typeface="+mj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737" y="1350977"/>
            <a:ext cx="3895725" cy="1905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67" y="3625309"/>
            <a:ext cx="9144000" cy="2623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049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272087" y="0"/>
            <a:ext cx="871913" cy="526729"/>
          </a:xfrm>
        </p:spPr>
        <p:txBody>
          <a:bodyPr/>
          <a:lstStyle/>
          <a:p>
            <a:fld id="{6F9A7069-E4EB-46F7-AFC5-FD2FE2E11E50}" type="slidenum">
              <a:rPr lang="ko-KR" altLang="en-US" b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pPr/>
              <a:t>4</a:t>
            </a:fld>
            <a:endParaRPr lang="ko-KR" altLang="en-US" b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제목 2">
            <a:extLst>
              <a:ext uri="{FF2B5EF4-FFF2-40B4-BE49-F238E27FC236}">
                <a16:creationId xmlns="" xmlns:a16="http://schemas.microsoft.com/office/drawing/2014/main" id="{20E47F84-58A3-43FF-BA28-CFDF03ED2FC0}"/>
              </a:ext>
            </a:extLst>
          </p:cNvPr>
          <p:cNvSpPr txBox="1">
            <a:spLocks/>
          </p:cNvSpPr>
          <p:nvPr/>
        </p:nvSpPr>
        <p:spPr>
          <a:xfrm>
            <a:off x="0" y="61245"/>
            <a:ext cx="8079581" cy="48905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2600" b="1" kern="1200" spc="-120" baseline="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28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Arial" panose="020B0604020202020204" pitchFamily="34" charset="0"/>
                <a:ea typeface="Noto Sans Korean Light" pitchFamily="34" charset="-127"/>
                <a:cs typeface="Arial" panose="020B0604020202020204" pitchFamily="34" charset="0"/>
              </a:rPr>
              <a:t>LEAF Server</a:t>
            </a:r>
            <a:endParaRPr lang="ko-KR" altLang="en-US" sz="2800" dirty="0">
              <a:ln>
                <a:solidFill>
                  <a:schemeClr val="accent1">
                    <a:alpha val="0"/>
                  </a:schemeClr>
                </a:solidFill>
              </a:ln>
              <a:latin typeface="Arial" panose="020B0604020202020204" pitchFamily="34" charset="0"/>
              <a:ea typeface="Noto Sans Korean Light" pitchFamily="34" charset="-127"/>
              <a:cs typeface="Arial" panose="020B0604020202020204" pitchFamily="34" charset="0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209550" y="861716"/>
            <a:ext cx="1617992" cy="1784572"/>
            <a:chOff x="3705092" y="2113876"/>
            <a:chExt cx="1617992" cy="1784572"/>
          </a:xfrm>
        </p:grpSpPr>
        <p:sp>
          <p:nvSpPr>
            <p:cNvPr id="11" name="직사각형 10"/>
            <p:cNvSpPr/>
            <p:nvPr/>
          </p:nvSpPr>
          <p:spPr>
            <a:xfrm>
              <a:off x="4021352" y="3252117"/>
              <a:ext cx="1271677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en-US" altLang="ko-KR" b="1" dirty="0">
                  <a:latin typeface="+mj-lt"/>
                  <a:cs typeface="Arial" panose="020B0604020202020204" pitchFamily="34" charset="0"/>
                </a:rPr>
                <a:t>LEAF </a:t>
              </a:r>
              <a:r>
                <a:rPr lang="en-US" altLang="ko-KR" b="1" dirty="0" smtClean="0">
                  <a:latin typeface="+mj-lt"/>
                  <a:cs typeface="Arial" panose="020B0604020202020204" pitchFamily="34" charset="0"/>
                </a:rPr>
                <a:t>Server</a:t>
              </a:r>
              <a:endParaRPr lang="en-US" altLang="ko-KR" b="1" dirty="0">
                <a:latin typeface="+mj-lt"/>
                <a:cs typeface="Arial" panose="020B0604020202020204" pitchFamily="34" charset="0"/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3705092" y="2113876"/>
              <a:ext cx="1617992" cy="169068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3" name="Picture 4" descr="Server PNG Images, Server Icon Free Download - Free Transparent PNG Logos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41304" y="2122719"/>
              <a:ext cx="1391100" cy="13911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2" descr="잎 - 무료 자연개 아이콘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575246">
              <a:off x="3812648" y="3465303"/>
              <a:ext cx="319420" cy="3194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AutoShape 2" descr="Top 10 Raspberry Pi 3 Cases (with fan, screen, ...)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94836" y="1011034"/>
            <a:ext cx="2312344" cy="1919287"/>
          </a:xfrm>
          <a:prstGeom prst="rect">
            <a:avLst/>
          </a:prstGeom>
        </p:spPr>
      </p:pic>
      <p:pic>
        <p:nvPicPr>
          <p:cNvPr id="3078" name="Picture 6" descr="Raspberry Pi Documentation - Raspberry Pi hardwar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6714" y="691604"/>
            <a:ext cx="4449827" cy="2554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Raspberry Pi 3 Model B Technical Specifications - element14 Community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4836" y="3387680"/>
            <a:ext cx="5264936" cy="3325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8"/>
          <a:srcRect b="77284"/>
          <a:stretch/>
        </p:blipFill>
        <p:spPr>
          <a:xfrm>
            <a:off x="0" y="-1572951"/>
            <a:ext cx="6498897" cy="1557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826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488" y="1555719"/>
            <a:ext cx="5861580" cy="5126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96423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608193" y="2828836"/>
            <a:ext cx="392761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Thank you</a:t>
            </a:r>
            <a:endParaRPr lang="ko-KR" altLang="en-US" sz="72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0252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LEAF Robotics</a:t>
            </a:r>
            <a:endParaRPr lang="ko-KR" altLang="en-US" dirty="0"/>
          </a:p>
        </p:txBody>
      </p:sp>
      <p:grpSp>
        <p:nvGrpSpPr>
          <p:cNvPr id="5" name="그룹 4"/>
          <p:cNvGrpSpPr/>
          <p:nvPr/>
        </p:nvGrpSpPr>
        <p:grpSpPr>
          <a:xfrm>
            <a:off x="1646407" y="904366"/>
            <a:ext cx="5833570" cy="1225132"/>
            <a:chOff x="1646407" y="904366"/>
            <a:chExt cx="5833570" cy="1225132"/>
          </a:xfrm>
        </p:grpSpPr>
        <p:sp>
          <p:nvSpPr>
            <p:cNvPr id="9" name="직사각형 8"/>
            <p:cNvSpPr/>
            <p:nvPr/>
          </p:nvSpPr>
          <p:spPr>
            <a:xfrm>
              <a:off x="2774727" y="1019644"/>
              <a:ext cx="4392164" cy="101566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6000" b="1" dirty="0" smtClean="0">
                  <a:latin typeface="+mj-lt"/>
                  <a:cs typeface="Arial" panose="020B0604020202020204" pitchFamily="34" charset="0"/>
                </a:rPr>
                <a:t>LEAF</a:t>
              </a:r>
              <a:r>
                <a:rPr lang="en-US" altLang="ko-KR" sz="2800" dirty="0" smtClean="0">
                  <a:latin typeface="+mj-lt"/>
                  <a:cs typeface="Arial" panose="020B0604020202020204" pitchFamily="34" charset="0"/>
                </a:rPr>
                <a:t>  </a:t>
              </a:r>
              <a:r>
                <a:rPr lang="en-US" altLang="ko-KR" sz="6000" b="1" dirty="0">
                  <a:latin typeface="+mj-lt"/>
                  <a:cs typeface="Arial" panose="020B0604020202020204" pitchFamily="34" charset="0"/>
                </a:rPr>
                <a:t>Robotics</a:t>
              </a:r>
              <a:endParaRPr lang="ko-KR" altLang="en-US" sz="6000" b="1">
                <a:latin typeface="+mj-lt"/>
                <a:cs typeface="Arial" panose="020B0604020202020204" pitchFamily="34" charset="0"/>
              </a:endParaRPr>
            </a:p>
          </p:txBody>
        </p:sp>
        <p:pic>
          <p:nvPicPr>
            <p:cNvPr id="7" name="Picture 2" descr="잎 - 무료 자연개 아이콘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3117616">
              <a:off x="1646407" y="925453"/>
              <a:ext cx="1204045" cy="12040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2" descr="산업용 로봇 아이콘 - ico,png,icns,무료 아이콘 다운로드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7007431" y="904366"/>
              <a:ext cx="472546" cy="4725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/>
          <a:srcRect l="5493" t="27028" r="10457" b="19123"/>
          <a:stretch/>
        </p:blipFill>
        <p:spPr>
          <a:xfrm>
            <a:off x="505728" y="4425601"/>
            <a:ext cx="4828272" cy="2233552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175305" y="3706096"/>
            <a:ext cx="142299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b="1" smtClean="0">
                <a:latin typeface="Söhne"/>
              </a:rPr>
              <a:t>경영철학</a:t>
            </a:r>
            <a:endParaRPr lang="en-US" altLang="ko-KR" b="1" dirty="0">
              <a:latin typeface="Söhne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31949" y="2102468"/>
            <a:ext cx="7856703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6000" b="1" dirty="0" smtClean="0">
                <a:latin typeface="+mj-lt"/>
                <a:cs typeface="Arial" panose="020B0604020202020204" pitchFamily="34" charset="0"/>
              </a:rPr>
              <a:t>L</a:t>
            </a:r>
            <a:r>
              <a:rPr lang="en-US" altLang="ko-KR" sz="2800" dirty="0" smtClean="0">
                <a:latin typeface="+mj-lt"/>
                <a:cs typeface="Arial" panose="020B0604020202020204" pitchFamily="34" charset="0"/>
              </a:rPr>
              <a:t>ight</a:t>
            </a:r>
            <a:r>
              <a:rPr lang="en-US" altLang="ko-KR" sz="2800" dirty="0">
                <a:latin typeface="+mj-lt"/>
                <a:cs typeface="Arial" panose="020B0604020202020204" pitchFamily="34" charset="0"/>
              </a:rPr>
              <a:t>, </a:t>
            </a:r>
            <a:r>
              <a:rPr lang="en-US" altLang="ko-KR" sz="6000" b="1" dirty="0">
                <a:latin typeface="+mj-lt"/>
                <a:cs typeface="Arial" panose="020B0604020202020204" pitchFamily="34" charset="0"/>
              </a:rPr>
              <a:t>E</a:t>
            </a:r>
            <a:r>
              <a:rPr lang="en-US" altLang="ko-KR" sz="2800" dirty="0">
                <a:latin typeface="+mj-lt"/>
                <a:cs typeface="Arial" panose="020B0604020202020204" pitchFamily="34" charset="0"/>
              </a:rPr>
              <a:t>nvironment, </a:t>
            </a:r>
            <a:r>
              <a:rPr lang="en-US" altLang="ko-KR" sz="6000" b="1" dirty="0">
                <a:latin typeface="+mj-lt"/>
                <a:cs typeface="Arial" panose="020B0604020202020204" pitchFamily="34" charset="0"/>
              </a:rPr>
              <a:t>A</a:t>
            </a:r>
            <a:r>
              <a:rPr lang="en-US" altLang="ko-KR" sz="2800" dirty="0">
                <a:latin typeface="+mj-lt"/>
                <a:cs typeface="Arial" panose="020B0604020202020204" pitchFamily="34" charset="0"/>
              </a:rPr>
              <a:t>ir, </a:t>
            </a:r>
            <a:r>
              <a:rPr lang="en-US" altLang="ko-KR" sz="6000" b="1" dirty="0" smtClean="0">
                <a:latin typeface="+mj-lt"/>
                <a:cs typeface="Arial" panose="020B0604020202020204" pitchFamily="34" charset="0"/>
              </a:rPr>
              <a:t>F</a:t>
            </a:r>
            <a:r>
              <a:rPr lang="en-US" altLang="ko-KR" sz="2800" dirty="0" smtClean="0">
                <a:latin typeface="+mj-lt"/>
                <a:cs typeface="Arial" panose="020B0604020202020204" pitchFamily="34" charset="0"/>
              </a:rPr>
              <a:t>ood  </a:t>
            </a:r>
            <a:r>
              <a:rPr lang="en-US" altLang="ko-KR" sz="6000" b="1" dirty="0">
                <a:latin typeface="+mj-lt"/>
                <a:cs typeface="Arial" panose="020B0604020202020204" pitchFamily="34" charset="0"/>
              </a:rPr>
              <a:t>Robotics</a:t>
            </a:r>
            <a:endParaRPr lang="ko-KR" altLang="en-US" sz="6000" b="1">
              <a:latin typeface="+mj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086490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자유형 9"/>
          <p:cNvSpPr/>
          <p:nvPr/>
        </p:nvSpPr>
        <p:spPr>
          <a:xfrm rot="10800000">
            <a:off x="4480765" y="2089228"/>
            <a:ext cx="325657" cy="288251"/>
          </a:xfrm>
          <a:custGeom>
            <a:avLst/>
            <a:gdLst>
              <a:gd name="connsiteX0" fmla="*/ 0 w 469900"/>
              <a:gd name="connsiteY0" fmla="*/ 0 h 415926"/>
              <a:gd name="connsiteX1" fmla="*/ 257175 w 469900"/>
              <a:gd name="connsiteY1" fmla="*/ 0 h 415926"/>
              <a:gd name="connsiteX2" fmla="*/ 469900 w 469900"/>
              <a:gd name="connsiteY2" fmla="*/ 207963 h 415926"/>
              <a:gd name="connsiteX3" fmla="*/ 257175 w 469900"/>
              <a:gd name="connsiteY3" fmla="*/ 415926 h 415926"/>
              <a:gd name="connsiteX4" fmla="*/ 257165 w 469900"/>
              <a:gd name="connsiteY4" fmla="*/ 415925 h 415926"/>
              <a:gd name="connsiteX5" fmla="*/ 0 w 469900"/>
              <a:gd name="connsiteY5" fmla="*/ 415925 h 415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9900" h="415926">
                <a:moveTo>
                  <a:pt x="0" y="0"/>
                </a:moveTo>
                <a:lnTo>
                  <a:pt x="257175" y="0"/>
                </a:lnTo>
                <a:cubicBezTo>
                  <a:pt x="374660" y="0"/>
                  <a:pt x="469900" y="93108"/>
                  <a:pt x="469900" y="207963"/>
                </a:cubicBezTo>
                <a:cubicBezTo>
                  <a:pt x="469900" y="322818"/>
                  <a:pt x="374660" y="415926"/>
                  <a:pt x="257175" y="415926"/>
                </a:cubicBezTo>
                <a:lnTo>
                  <a:pt x="257165" y="415925"/>
                </a:lnTo>
                <a:lnTo>
                  <a:pt x="0" y="415925"/>
                </a:lnTo>
                <a:close/>
              </a:path>
            </a:pathLst>
          </a:custGeom>
          <a:solidFill>
            <a:srgbClr val="33CC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자유형 8"/>
          <p:cNvSpPr/>
          <p:nvPr/>
        </p:nvSpPr>
        <p:spPr>
          <a:xfrm>
            <a:off x="3407833" y="1596150"/>
            <a:ext cx="469900" cy="415926"/>
          </a:xfrm>
          <a:custGeom>
            <a:avLst/>
            <a:gdLst>
              <a:gd name="connsiteX0" fmla="*/ 0 w 469900"/>
              <a:gd name="connsiteY0" fmla="*/ 0 h 415926"/>
              <a:gd name="connsiteX1" fmla="*/ 257175 w 469900"/>
              <a:gd name="connsiteY1" fmla="*/ 0 h 415926"/>
              <a:gd name="connsiteX2" fmla="*/ 469900 w 469900"/>
              <a:gd name="connsiteY2" fmla="*/ 207963 h 415926"/>
              <a:gd name="connsiteX3" fmla="*/ 257175 w 469900"/>
              <a:gd name="connsiteY3" fmla="*/ 415926 h 415926"/>
              <a:gd name="connsiteX4" fmla="*/ 257165 w 469900"/>
              <a:gd name="connsiteY4" fmla="*/ 415925 h 415926"/>
              <a:gd name="connsiteX5" fmla="*/ 0 w 469900"/>
              <a:gd name="connsiteY5" fmla="*/ 415925 h 415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9900" h="415926">
                <a:moveTo>
                  <a:pt x="0" y="0"/>
                </a:moveTo>
                <a:lnTo>
                  <a:pt x="257175" y="0"/>
                </a:lnTo>
                <a:cubicBezTo>
                  <a:pt x="374660" y="0"/>
                  <a:pt x="469900" y="93108"/>
                  <a:pt x="469900" y="207963"/>
                </a:cubicBezTo>
                <a:cubicBezTo>
                  <a:pt x="469900" y="322818"/>
                  <a:pt x="374660" y="415926"/>
                  <a:pt x="257175" y="415926"/>
                </a:cubicBezTo>
                <a:lnTo>
                  <a:pt x="257165" y="415925"/>
                </a:lnTo>
                <a:lnTo>
                  <a:pt x="0" y="415925"/>
                </a:lnTo>
                <a:close/>
              </a:path>
            </a:pathLst>
          </a:custGeom>
          <a:solidFill>
            <a:srgbClr val="33CC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272087" y="0"/>
            <a:ext cx="871913" cy="526729"/>
          </a:xfrm>
        </p:spPr>
        <p:txBody>
          <a:bodyPr/>
          <a:lstStyle/>
          <a:p>
            <a:fld id="{6F9A7069-E4EB-46F7-AFC5-FD2FE2E11E50}" type="slidenum">
              <a:rPr lang="ko-KR" altLang="en-US" b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pPr/>
              <a:t>43</a:t>
            </a:fld>
            <a:endParaRPr lang="ko-KR" altLang="en-US" b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제목 2">
            <a:extLst>
              <a:ext uri="{FF2B5EF4-FFF2-40B4-BE49-F238E27FC236}">
                <a16:creationId xmlns="" xmlns:a16="http://schemas.microsoft.com/office/drawing/2014/main" id="{20E47F84-58A3-43FF-BA28-CFDF03ED2FC0}"/>
              </a:ext>
            </a:extLst>
          </p:cNvPr>
          <p:cNvSpPr txBox="1">
            <a:spLocks/>
          </p:cNvSpPr>
          <p:nvPr/>
        </p:nvSpPr>
        <p:spPr>
          <a:xfrm>
            <a:off x="0" y="61245"/>
            <a:ext cx="8079581" cy="48905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2600" b="1" kern="1200" spc="-120" baseline="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Calibri" panose="020F0502020204030204" pitchFamily="34" charset="0"/>
                <a:ea typeface="Noto Sans Korean Light" pitchFamily="34" charset="-127"/>
                <a:cs typeface="Calibri" panose="020F0502020204030204" pitchFamily="34" charset="0"/>
              </a:rPr>
              <a:t>Plant</a:t>
            </a:r>
            <a:r>
              <a:rPr lang="en-US" altLang="ko-KR" sz="2800" baseline="30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Calibri" panose="020F0502020204030204" pitchFamily="34" charset="0"/>
                <a:ea typeface="Noto Sans Korean Light" pitchFamily="34" charset="-127"/>
                <a:cs typeface="Calibri" panose="020F0502020204030204" pitchFamily="34" charset="0"/>
              </a:rPr>
              <a:t>2</a:t>
            </a:r>
            <a:endParaRPr lang="ko-KR" altLang="en-US" sz="2800" b="0" dirty="0">
              <a:ln>
                <a:solidFill>
                  <a:schemeClr val="accent1"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Calibri" panose="020F0502020204030204" pitchFamily="34" charset="0"/>
            </a:endParaRPr>
          </a:p>
        </p:txBody>
      </p:sp>
      <p:pic>
        <p:nvPicPr>
          <p:cNvPr id="1026" name="Picture 2" descr="산업용 로봇 아이콘 - ico,png,icns,무료 아이콘 다운로드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7482" y="1490423"/>
            <a:ext cx="945092" cy="945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3144309" y="1027826"/>
            <a:ext cx="3848298" cy="18620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Calibri" panose="020F0502020204030204" pitchFamily="34" charset="0"/>
                <a:ea typeface="Noto Sans Korean Light" pitchFamily="34" charset="-127"/>
                <a:cs typeface="Calibri" panose="020F0502020204030204" pitchFamily="34" charset="0"/>
              </a:rPr>
              <a:t>Plant</a:t>
            </a:r>
            <a:r>
              <a:rPr lang="en-US" altLang="ko-KR" sz="11500" baseline="30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Calibri" panose="020F0502020204030204" pitchFamily="34" charset="0"/>
                <a:ea typeface="Noto Sans Korean Light" pitchFamily="34" charset="-127"/>
                <a:cs typeface="Calibri" panose="020F0502020204030204" pitchFamily="34" charset="0"/>
              </a:rPr>
              <a:t>2</a:t>
            </a:r>
            <a:endParaRPr lang="ko-KR" altLang="en-US" sz="11500">
              <a:solidFill>
                <a:sysClr val="windowText" lastClr="000000"/>
              </a:solidFill>
            </a:endParaRPr>
          </a:p>
        </p:txBody>
      </p:sp>
      <p:sp>
        <p:nvSpPr>
          <p:cNvPr id="12" name="자유형 11"/>
          <p:cNvSpPr/>
          <p:nvPr/>
        </p:nvSpPr>
        <p:spPr>
          <a:xfrm rot="18621455">
            <a:off x="4731590" y="1573926"/>
            <a:ext cx="325657" cy="288251"/>
          </a:xfrm>
          <a:custGeom>
            <a:avLst/>
            <a:gdLst>
              <a:gd name="connsiteX0" fmla="*/ 0 w 469900"/>
              <a:gd name="connsiteY0" fmla="*/ 0 h 415926"/>
              <a:gd name="connsiteX1" fmla="*/ 257175 w 469900"/>
              <a:gd name="connsiteY1" fmla="*/ 0 h 415926"/>
              <a:gd name="connsiteX2" fmla="*/ 469900 w 469900"/>
              <a:gd name="connsiteY2" fmla="*/ 207963 h 415926"/>
              <a:gd name="connsiteX3" fmla="*/ 257175 w 469900"/>
              <a:gd name="connsiteY3" fmla="*/ 415926 h 415926"/>
              <a:gd name="connsiteX4" fmla="*/ 257165 w 469900"/>
              <a:gd name="connsiteY4" fmla="*/ 415925 h 415926"/>
              <a:gd name="connsiteX5" fmla="*/ 0 w 469900"/>
              <a:gd name="connsiteY5" fmla="*/ 415925 h 415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9900" h="415926">
                <a:moveTo>
                  <a:pt x="0" y="0"/>
                </a:moveTo>
                <a:lnTo>
                  <a:pt x="257175" y="0"/>
                </a:lnTo>
                <a:cubicBezTo>
                  <a:pt x="374660" y="0"/>
                  <a:pt x="469900" y="93108"/>
                  <a:pt x="469900" y="207963"/>
                </a:cubicBezTo>
                <a:cubicBezTo>
                  <a:pt x="469900" y="322818"/>
                  <a:pt x="374660" y="415926"/>
                  <a:pt x="257175" y="415926"/>
                </a:cubicBezTo>
                <a:lnTo>
                  <a:pt x="257165" y="415925"/>
                </a:lnTo>
                <a:lnTo>
                  <a:pt x="0" y="415925"/>
                </a:lnTo>
                <a:close/>
              </a:path>
            </a:pathLst>
          </a:custGeom>
          <a:solidFill>
            <a:srgbClr val="33CC33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4105056" y="4700231"/>
            <a:ext cx="3593782" cy="1862048"/>
            <a:chOff x="4105056" y="4700231"/>
            <a:chExt cx="3593782" cy="1862048"/>
          </a:xfrm>
        </p:grpSpPr>
        <p:sp>
          <p:nvSpPr>
            <p:cNvPr id="13" name="자유형 12"/>
            <p:cNvSpPr/>
            <p:nvPr/>
          </p:nvSpPr>
          <p:spPr>
            <a:xfrm rot="9464212">
              <a:off x="4105056" y="5476876"/>
              <a:ext cx="325657" cy="288251"/>
            </a:xfrm>
            <a:custGeom>
              <a:avLst/>
              <a:gdLst>
                <a:gd name="connsiteX0" fmla="*/ 0 w 469900"/>
                <a:gd name="connsiteY0" fmla="*/ 0 h 415926"/>
                <a:gd name="connsiteX1" fmla="*/ 257175 w 469900"/>
                <a:gd name="connsiteY1" fmla="*/ 0 h 415926"/>
                <a:gd name="connsiteX2" fmla="*/ 469900 w 469900"/>
                <a:gd name="connsiteY2" fmla="*/ 207963 h 415926"/>
                <a:gd name="connsiteX3" fmla="*/ 257175 w 469900"/>
                <a:gd name="connsiteY3" fmla="*/ 415926 h 415926"/>
                <a:gd name="connsiteX4" fmla="*/ 257165 w 469900"/>
                <a:gd name="connsiteY4" fmla="*/ 415925 h 415926"/>
                <a:gd name="connsiteX5" fmla="*/ 0 w 469900"/>
                <a:gd name="connsiteY5" fmla="*/ 415925 h 415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9900" h="415926">
                  <a:moveTo>
                    <a:pt x="0" y="0"/>
                  </a:moveTo>
                  <a:lnTo>
                    <a:pt x="257175" y="0"/>
                  </a:lnTo>
                  <a:cubicBezTo>
                    <a:pt x="374660" y="0"/>
                    <a:pt x="469900" y="93108"/>
                    <a:pt x="469900" y="207963"/>
                  </a:cubicBezTo>
                  <a:cubicBezTo>
                    <a:pt x="469900" y="322818"/>
                    <a:pt x="374660" y="415926"/>
                    <a:pt x="257175" y="415926"/>
                  </a:cubicBezTo>
                  <a:lnTo>
                    <a:pt x="257165" y="415925"/>
                  </a:lnTo>
                  <a:lnTo>
                    <a:pt x="0" y="415925"/>
                  </a:lnTo>
                  <a:close/>
                </a:path>
              </a:pathLst>
            </a:custGeom>
            <a:solidFill>
              <a:srgbClr val="33CC33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자유형 13"/>
            <p:cNvSpPr/>
            <p:nvPr/>
          </p:nvSpPr>
          <p:spPr>
            <a:xfrm rot="10800000">
              <a:off x="5473481" y="5761633"/>
              <a:ext cx="325657" cy="288251"/>
            </a:xfrm>
            <a:custGeom>
              <a:avLst/>
              <a:gdLst>
                <a:gd name="connsiteX0" fmla="*/ 0 w 469900"/>
                <a:gd name="connsiteY0" fmla="*/ 0 h 415926"/>
                <a:gd name="connsiteX1" fmla="*/ 257175 w 469900"/>
                <a:gd name="connsiteY1" fmla="*/ 0 h 415926"/>
                <a:gd name="connsiteX2" fmla="*/ 469900 w 469900"/>
                <a:gd name="connsiteY2" fmla="*/ 207963 h 415926"/>
                <a:gd name="connsiteX3" fmla="*/ 257175 w 469900"/>
                <a:gd name="connsiteY3" fmla="*/ 415926 h 415926"/>
                <a:gd name="connsiteX4" fmla="*/ 257165 w 469900"/>
                <a:gd name="connsiteY4" fmla="*/ 415925 h 415926"/>
                <a:gd name="connsiteX5" fmla="*/ 0 w 469900"/>
                <a:gd name="connsiteY5" fmla="*/ 415925 h 415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9900" h="415926">
                  <a:moveTo>
                    <a:pt x="0" y="0"/>
                  </a:moveTo>
                  <a:lnTo>
                    <a:pt x="257175" y="0"/>
                  </a:lnTo>
                  <a:cubicBezTo>
                    <a:pt x="374660" y="0"/>
                    <a:pt x="469900" y="93108"/>
                    <a:pt x="469900" y="207963"/>
                  </a:cubicBezTo>
                  <a:cubicBezTo>
                    <a:pt x="469900" y="322818"/>
                    <a:pt x="374660" y="415926"/>
                    <a:pt x="257175" y="415926"/>
                  </a:cubicBezTo>
                  <a:lnTo>
                    <a:pt x="257165" y="415925"/>
                  </a:lnTo>
                  <a:lnTo>
                    <a:pt x="0" y="415925"/>
                  </a:lnTo>
                  <a:close/>
                </a:path>
              </a:pathLst>
            </a:custGeom>
            <a:solidFill>
              <a:srgbClr val="33CC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자유형 14"/>
            <p:cNvSpPr/>
            <p:nvPr/>
          </p:nvSpPr>
          <p:spPr>
            <a:xfrm>
              <a:off x="4400549" y="5268555"/>
              <a:ext cx="469900" cy="415926"/>
            </a:xfrm>
            <a:custGeom>
              <a:avLst/>
              <a:gdLst>
                <a:gd name="connsiteX0" fmla="*/ 0 w 469900"/>
                <a:gd name="connsiteY0" fmla="*/ 0 h 415926"/>
                <a:gd name="connsiteX1" fmla="*/ 257175 w 469900"/>
                <a:gd name="connsiteY1" fmla="*/ 0 h 415926"/>
                <a:gd name="connsiteX2" fmla="*/ 469900 w 469900"/>
                <a:gd name="connsiteY2" fmla="*/ 207963 h 415926"/>
                <a:gd name="connsiteX3" fmla="*/ 257175 w 469900"/>
                <a:gd name="connsiteY3" fmla="*/ 415926 h 415926"/>
                <a:gd name="connsiteX4" fmla="*/ 257165 w 469900"/>
                <a:gd name="connsiteY4" fmla="*/ 415925 h 415926"/>
                <a:gd name="connsiteX5" fmla="*/ 0 w 469900"/>
                <a:gd name="connsiteY5" fmla="*/ 415925 h 415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9900" h="415926">
                  <a:moveTo>
                    <a:pt x="0" y="0"/>
                  </a:moveTo>
                  <a:lnTo>
                    <a:pt x="257175" y="0"/>
                  </a:lnTo>
                  <a:cubicBezTo>
                    <a:pt x="374660" y="0"/>
                    <a:pt x="469900" y="93108"/>
                    <a:pt x="469900" y="207963"/>
                  </a:cubicBezTo>
                  <a:cubicBezTo>
                    <a:pt x="469900" y="322818"/>
                    <a:pt x="374660" y="415926"/>
                    <a:pt x="257175" y="415926"/>
                  </a:cubicBezTo>
                  <a:lnTo>
                    <a:pt x="257165" y="415925"/>
                  </a:lnTo>
                  <a:lnTo>
                    <a:pt x="0" y="415925"/>
                  </a:lnTo>
                  <a:close/>
                </a:path>
              </a:pathLst>
            </a:custGeom>
            <a:solidFill>
              <a:srgbClr val="33CC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Picture 2" descr="산업용 로봇 아이콘 - ico,png,icns,무료 아이콘 다운로드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7226292" y="4952743"/>
              <a:ext cx="472546" cy="4725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직사각형 16"/>
            <p:cNvSpPr/>
            <p:nvPr/>
          </p:nvSpPr>
          <p:spPr>
            <a:xfrm>
              <a:off x="4137025" y="4700231"/>
              <a:ext cx="3245568" cy="186204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15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Calibri" panose="020F0502020204030204" pitchFamily="34" charset="0"/>
                  <a:ea typeface="Noto Sans Korean Light" pitchFamily="34" charset="-127"/>
                  <a:cs typeface="Calibri" panose="020F0502020204030204" pitchFamily="34" charset="0"/>
                </a:rPr>
                <a:t>Plant</a:t>
              </a:r>
              <a:endParaRPr lang="ko-KR" altLang="en-US" sz="11500">
                <a:solidFill>
                  <a:sysClr val="windowText" lastClr="000000"/>
                </a:solidFill>
              </a:endParaRPr>
            </a:p>
          </p:txBody>
        </p:sp>
        <p:sp>
          <p:nvSpPr>
            <p:cNvPr id="20" name="자유형 19"/>
            <p:cNvSpPr/>
            <p:nvPr/>
          </p:nvSpPr>
          <p:spPr>
            <a:xfrm rot="18621455">
              <a:off x="5724306" y="5246331"/>
              <a:ext cx="325657" cy="288251"/>
            </a:xfrm>
            <a:custGeom>
              <a:avLst/>
              <a:gdLst>
                <a:gd name="connsiteX0" fmla="*/ 0 w 469900"/>
                <a:gd name="connsiteY0" fmla="*/ 0 h 415926"/>
                <a:gd name="connsiteX1" fmla="*/ 257175 w 469900"/>
                <a:gd name="connsiteY1" fmla="*/ 0 h 415926"/>
                <a:gd name="connsiteX2" fmla="*/ 469900 w 469900"/>
                <a:gd name="connsiteY2" fmla="*/ 207963 h 415926"/>
                <a:gd name="connsiteX3" fmla="*/ 257175 w 469900"/>
                <a:gd name="connsiteY3" fmla="*/ 415926 h 415926"/>
                <a:gd name="connsiteX4" fmla="*/ 257165 w 469900"/>
                <a:gd name="connsiteY4" fmla="*/ 415925 h 415926"/>
                <a:gd name="connsiteX5" fmla="*/ 0 w 469900"/>
                <a:gd name="connsiteY5" fmla="*/ 415925 h 415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9900" h="415926">
                  <a:moveTo>
                    <a:pt x="0" y="0"/>
                  </a:moveTo>
                  <a:lnTo>
                    <a:pt x="257175" y="0"/>
                  </a:lnTo>
                  <a:cubicBezTo>
                    <a:pt x="374660" y="0"/>
                    <a:pt x="469900" y="93108"/>
                    <a:pt x="469900" y="207963"/>
                  </a:cubicBezTo>
                  <a:cubicBezTo>
                    <a:pt x="469900" y="322818"/>
                    <a:pt x="374660" y="415926"/>
                    <a:pt x="257175" y="415926"/>
                  </a:cubicBezTo>
                  <a:lnTo>
                    <a:pt x="257165" y="415925"/>
                  </a:lnTo>
                  <a:lnTo>
                    <a:pt x="0" y="415925"/>
                  </a:lnTo>
                  <a:close/>
                </a:path>
              </a:pathLst>
            </a:custGeom>
            <a:solidFill>
              <a:srgbClr val="33CC33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2882260" y="2774816"/>
            <a:ext cx="3593782" cy="1862048"/>
            <a:chOff x="4105056" y="4700231"/>
            <a:chExt cx="3593782" cy="1862048"/>
          </a:xfrm>
        </p:grpSpPr>
        <p:sp>
          <p:nvSpPr>
            <p:cNvPr id="22" name="자유형 21"/>
            <p:cNvSpPr/>
            <p:nvPr/>
          </p:nvSpPr>
          <p:spPr>
            <a:xfrm rot="9464212">
              <a:off x="4105056" y="5476876"/>
              <a:ext cx="325657" cy="288251"/>
            </a:xfrm>
            <a:custGeom>
              <a:avLst/>
              <a:gdLst>
                <a:gd name="connsiteX0" fmla="*/ 0 w 469900"/>
                <a:gd name="connsiteY0" fmla="*/ 0 h 415926"/>
                <a:gd name="connsiteX1" fmla="*/ 257175 w 469900"/>
                <a:gd name="connsiteY1" fmla="*/ 0 h 415926"/>
                <a:gd name="connsiteX2" fmla="*/ 469900 w 469900"/>
                <a:gd name="connsiteY2" fmla="*/ 207963 h 415926"/>
                <a:gd name="connsiteX3" fmla="*/ 257175 w 469900"/>
                <a:gd name="connsiteY3" fmla="*/ 415926 h 415926"/>
                <a:gd name="connsiteX4" fmla="*/ 257165 w 469900"/>
                <a:gd name="connsiteY4" fmla="*/ 415925 h 415926"/>
                <a:gd name="connsiteX5" fmla="*/ 0 w 469900"/>
                <a:gd name="connsiteY5" fmla="*/ 415925 h 415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9900" h="415926">
                  <a:moveTo>
                    <a:pt x="0" y="0"/>
                  </a:moveTo>
                  <a:lnTo>
                    <a:pt x="257175" y="0"/>
                  </a:lnTo>
                  <a:cubicBezTo>
                    <a:pt x="374660" y="0"/>
                    <a:pt x="469900" y="93108"/>
                    <a:pt x="469900" y="207963"/>
                  </a:cubicBezTo>
                  <a:cubicBezTo>
                    <a:pt x="469900" y="322818"/>
                    <a:pt x="374660" y="415926"/>
                    <a:pt x="257175" y="415926"/>
                  </a:cubicBezTo>
                  <a:lnTo>
                    <a:pt x="257165" y="415925"/>
                  </a:lnTo>
                  <a:lnTo>
                    <a:pt x="0" y="415925"/>
                  </a:lnTo>
                  <a:close/>
                </a:path>
              </a:pathLst>
            </a:custGeom>
            <a:solidFill>
              <a:srgbClr val="33CC33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자유형 22"/>
            <p:cNvSpPr/>
            <p:nvPr/>
          </p:nvSpPr>
          <p:spPr>
            <a:xfrm rot="10800000">
              <a:off x="5473481" y="5761633"/>
              <a:ext cx="325657" cy="288251"/>
            </a:xfrm>
            <a:custGeom>
              <a:avLst/>
              <a:gdLst>
                <a:gd name="connsiteX0" fmla="*/ 0 w 469900"/>
                <a:gd name="connsiteY0" fmla="*/ 0 h 415926"/>
                <a:gd name="connsiteX1" fmla="*/ 257175 w 469900"/>
                <a:gd name="connsiteY1" fmla="*/ 0 h 415926"/>
                <a:gd name="connsiteX2" fmla="*/ 469900 w 469900"/>
                <a:gd name="connsiteY2" fmla="*/ 207963 h 415926"/>
                <a:gd name="connsiteX3" fmla="*/ 257175 w 469900"/>
                <a:gd name="connsiteY3" fmla="*/ 415926 h 415926"/>
                <a:gd name="connsiteX4" fmla="*/ 257165 w 469900"/>
                <a:gd name="connsiteY4" fmla="*/ 415925 h 415926"/>
                <a:gd name="connsiteX5" fmla="*/ 0 w 469900"/>
                <a:gd name="connsiteY5" fmla="*/ 415925 h 415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9900" h="415926">
                  <a:moveTo>
                    <a:pt x="0" y="0"/>
                  </a:moveTo>
                  <a:lnTo>
                    <a:pt x="257175" y="0"/>
                  </a:lnTo>
                  <a:cubicBezTo>
                    <a:pt x="374660" y="0"/>
                    <a:pt x="469900" y="93108"/>
                    <a:pt x="469900" y="207963"/>
                  </a:cubicBezTo>
                  <a:cubicBezTo>
                    <a:pt x="469900" y="322818"/>
                    <a:pt x="374660" y="415926"/>
                    <a:pt x="257175" y="415926"/>
                  </a:cubicBezTo>
                  <a:lnTo>
                    <a:pt x="257165" y="415925"/>
                  </a:lnTo>
                  <a:lnTo>
                    <a:pt x="0" y="415925"/>
                  </a:lnTo>
                  <a:close/>
                </a:path>
              </a:pathLst>
            </a:custGeom>
            <a:solidFill>
              <a:srgbClr val="33CC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자유형 23"/>
            <p:cNvSpPr/>
            <p:nvPr/>
          </p:nvSpPr>
          <p:spPr>
            <a:xfrm>
              <a:off x="4400549" y="5268555"/>
              <a:ext cx="469900" cy="415926"/>
            </a:xfrm>
            <a:custGeom>
              <a:avLst/>
              <a:gdLst>
                <a:gd name="connsiteX0" fmla="*/ 0 w 469900"/>
                <a:gd name="connsiteY0" fmla="*/ 0 h 415926"/>
                <a:gd name="connsiteX1" fmla="*/ 257175 w 469900"/>
                <a:gd name="connsiteY1" fmla="*/ 0 h 415926"/>
                <a:gd name="connsiteX2" fmla="*/ 469900 w 469900"/>
                <a:gd name="connsiteY2" fmla="*/ 207963 h 415926"/>
                <a:gd name="connsiteX3" fmla="*/ 257175 w 469900"/>
                <a:gd name="connsiteY3" fmla="*/ 415926 h 415926"/>
                <a:gd name="connsiteX4" fmla="*/ 257165 w 469900"/>
                <a:gd name="connsiteY4" fmla="*/ 415925 h 415926"/>
                <a:gd name="connsiteX5" fmla="*/ 0 w 469900"/>
                <a:gd name="connsiteY5" fmla="*/ 415925 h 415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9900" h="415926">
                  <a:moveTo>
                    <a:pt x="0" y="0"/>
                  </a:moveTo>
                  <a:lnTo>
                    <a:pt x="257175" y="0"/>
                  </a:lnTo>
                  <a:cubicBezTo>
                    <a:pt x="374660" y="0"/>
                    <a:pt x="469900" y="93108"/>
                    <a:pt x="469900" y="207963"/>
                  </a:cubicBezTo>
                  <a:cubicBezTo>
                    <a:pt x="469900" y="322818"/>
                    <a:pt x="374660" y="415926"/>
                    <a:pt x="257175" y="415926"/>
                  </a:cubicBezTo>
                  <a:lnTo>
                    <a:pt x="257165" y="415925"/>
                  </a:lnTo>
                  <a:lnTo>
                    <a:pt x="0" y="415925"/>
                  </a:lnTo>
                  <a:close/>
                </a:path>
              </a:pathLst>
            </a:custGeom>
            <a:solidFill>
              <a:srgbClr val="33CC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5" name="Picture 2" descr="산업용 로봇 아이콘 - ico,png,icns,무료 아이콘 다운로드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7226292" y="4952743"/>
              <a:ext cx="472546" cy="4725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직사각형 25"/>
            <p:cNvSpPr/>
            <p:nvPr/>
          </p:nvSpPr>
          <p:spPr>
            <a:xfrm>
              <a:off x="4137025" y="4700231"/>
              <a:ext cx="3245568" cy="186204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15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ysClr val="windowText" lastClr="000000"/>
                  </a:solidFill>
                  <a:latin typeface="Calibri" panose="020F0502020204030204" pitchFamily="34" charset="0"/>
                  <a:ea typeface="Noto Sans Korean Light" pitchFamily="34" charset="-127"/>
                  <a:cs typeface="Calibri" panose="020F0502020204030204" pitchFamily="34" charset="0"/>
                </a:rPr>
                <a:t>Plant</a:t>
              </a:r>
              <a:endParaRPr lang="ko-KR" altLang="en-US" sz="11500">
                <a:solidFill>
                  <a:sysClr val="windowText" lastClr="000000"/>
                </a:solidFill>
              </a:endParaRPr>
            </a:p>
          </p:txBody>
        </p:sp>
        <p:sp>
          <p:nvSpPr>
            <p:cNvPr id="27" name="자유형 26"/>
            <p:cNvSpPr/>
            <p:nvPr/>
          </p:nvSpPr>
          <p:spPr>
            <a:xfrm rot="18621455">
              <a:off x="5724306" y="5246331"/>
              <a:ext cx="325657" cy="288251"/>
            </a:xfrm>
            <a:custGeom>
              <a:avLst/>
              <a:gdLst>
                <a:gd name="connsiteX0" fmla="*/ 0 w 469900"/>
                <a:gd name="connsiteY0" fmla="*/ 0 h 415926"/>
                <a:gd name="connsiteX1" fmla="*/ 257175 w 469900"/>
                <a:gd name="connsiteY1" fmla="*/ 0 h 415926"/>
                <a:gd name="connsiteX2" fmla="*/ 469900 w 469900"/>
                <a:gd name="connsiteY2" fmla="*/ 207963 h 415926"/>
                <a:gd name="connsiteX3" fmla="*/ 257175 w 469900"/>
                <a:gd name="connsiteY3" fmla="*/ 415926 h 415926"/>
                <a:gd name="connsiteX4" fmla="*/ 257165 w 469900"/>
                <a:gd name="connsiteY4" fmla="*/ 415925 h 415926"/>
                <a:gd name="connsiteX5" fmla="*/ 0 w 469900"/>
                <a:gd name="connsiteY5" fmla="*/ 415925 h 415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9900" h="415926">
                  <a:moveTo>
                    <a:pt x="0" y="0"/>
                  </a:moveTo>
                  <a:lnTo>
                    <a:pt x="257175" y="0"/>
                  </a:lnTo>
                  <a:cubicBezTo>
                    <a:pt x="374660" y="0"/>
                    <a:pt x="469900" y="93108"/>
                    <a:pt x="469900" y="207963"/>
                  </a:cubicBezTo>
                  <a:cubicBezTo>
                    <a:pt x="469900" y="322818"/>
                    <a:pt x="374660" y="415926"/>
                    <a:pt x="257175" y="415926"/>
                  </a:cubicBezTo>
                  <a:lnTo>
                    <a:pt x="257165" y="415925"/>
                  </a:lnTo>
                  <a:lnTo>
                    <a:pt x="0" y="415925"/>
                  </a:lnTo>
                  <a:close/>
                </a:path>
              </a:pathLst>
            </a:custGeom>
            <a:solidFill>
              <a:srgbClr val="33CC33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5"/>
          <a:srcRect l="6543" t="27160" r="4074" b="28024"/>
          <a:stretch/>
        </p:blipFill>
        <p:spPr>
          <a:xfrm>
            <a:off x="326124" y="4941290"/>
            <a:ext cx="2658952" cy="1333149"/>
          </a:xfrm>
          <a:prstGeom prst="rect">
            <a:avLst/>
          </a:prstGeom>
        </p:spPr>
      </p:pic>
      <p:pic>
        <p:nvPicPr>
          <p:cNvPr id="35" name="Picture 2" descr="이노그린팜 - INNOGREENFARM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42565" y="980939"/>
            <a:ext cx="4572000" cy="4724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5461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272087" y="0"/>
            <a:ext cx="871913" cy="526729"/>
          </a:xfrm>
        </p:spPr>
        <p:txBody>
          <a:bodyPr/>
          <a:lstStyle/>
          <a:p>
            <a:fld id="{6F9A7069-E4EB-46F7-AFC5-FD2FE2E11E50}" type="slidenum">
              <a:rPr lang="ko-KR" altLang="en-US" b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pPr/>
              <a:t>5</a:t>
            </a:fld>
            <a:endParaRPr lang="ko-KR" altLang="en-US" b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제목 2">
            <a:extLst>
              <a:ext uri="{FF2B5EF4-FFF2-40B4-BE49-F238E27FC236}">
                <a16:creationId xmlns="" xmlns:a16="http://schemas.microsoft.com/office/drawing/2014/main" id="{20E47F84-58A3-43FF-BA28-CFDF03ED2FC0}"/>
              </a:ext>
            </a:extLst>
          </p:cNvPr>
          <p:cNvSpPr txBox="1">
            <a:spLocks/>
          </p:cNvSpPr>
          <p:nvPr/>
        </p:nvSpPr>
        <p:spPr>
          <a:xfrm>
            <a:off x="0" y="61245"/>
            <a:ext cx="8079581" cy="48905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2600" b="1" kern="1200" spc="-120" baseline="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28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Arial" panose="020B0604020202020204" pitchFamily="34" charset="0"/>
                <a:ea typeface="Noto Sans Korean Light" pitchFamily="34" charset="-127"/>
                <a:cs typeface="Arial" panose="020B0604020202020204" pitchFamily="34" charset="0"/>
              </a:rPr>
              <a:t>LEAF Server</a:t>
            </a:r>
            <a:endParaRPr lang="ko-KR" altLang="en-US" sz="2800" dirty="0">
              <a:ln>
                <a:solidFill>
                  <a:schemeClr val="accent1">
                    <a:alpha val="0"/>
                  </a:schemeClr>
                </a:solidFill>
              </a:ln>
              <a:latin typeface="Arial" panose="020B0604020202020204" pitchFamily="34" charset="0"/>
              <a:ea typeface="Noto Sans Korean Light" pitchFamily="34" charset="-127"/>
              <a:cs typeface="Arial" panose="020B0604020202020204" pitchFamily="34" charset="0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209550" y="861716"/>
            <a:ext cx="1617992" cy="1784572"/>
            <a:chOff x="3705092" y="2113876"/>
            <a:chExt cx="1617992" cy="1784572"/>
          </a:xfrm>
        </p:grpSpPr>
        <p:sp>
          <p:nvSpPr>
            <p:cNvPr id="11" name="직사각형 10"/>
            <p:cNvSpPr/>
            <p:nvPr/>
          </p:nvSpPr>
          <p:spPr>
            <a:xfrm>
              <a:off x="4021352" y="3252117"/>
              <a:ext cx="1271677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en-US" altLang="ko-KR" b="1" dirty="0">
                  <a:latin typeface="+mj-lt"/>
                  <a:cs typeface="Arial" panose="020B0604020202020204" pitchFamily="34" charset="0"/>
                </a:rPr>
                <a:t>LEAF </a:t>
              </a:r>
              <a:r>
                <a:rPr lang="en-US" altLang="ko-KR" b="1" dirty="0" smtClean="0">
                  <a:latin typeface="+mj-lt"/>
                  <a:cs typeface="Arial" panose="020B0604020202020204" pitchFamily="34" charset="0"/>
                </a:rPr>
                <a:t>Server</a:t>
              </a:r>
              <a:endParaRPr lang="en-US" altLang="ko-KR" b="1" dirty="0">
                <a:latin typeface="+mj-lt"/>
                <a:cs typeface="Arial" panose="020B0604020202020204" pitchFamily="34" charset="0"/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3705092" y="2113876"/>
              <a:ext cx="1617992" cy="169068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3" name="Picture 4" descr="Server PNG Images, Server Icon Free Download - Free Transparent PNG Logos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41304" y="2122719"/>
              <a:ext cx="1391100" cy="13911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2" descr="잎 - 무료 자연개 아이콘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575246">
              <a:off x="3812648" y="3465303"/>
              <a:ext cx="319420" cy="3194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AutoShape 2" descr="Top 10 Raspberry Pi 3 Cases (with fan, screen, ...)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5"/>
          <a:srcRect b="77284"/>
          <a:stretch/>
        </p:blipFill>
        <p:spPr>
          <a:xfrm>
            <a:off x="0" y="-1572951"/>
            <a:ext cx="6498897" cy="1557867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2046443" y="742192"/>
            <a:ext cx="493538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400" b="1" dirty="0" smtClean="0">
                <a:latin typeface="+mj-lt"/>
                <a:cs typeface="Arial" panose="020B0604020202020204" pitchFamily="34" charset="0"/>
              </a:rPr>
              <a:t>MQTT (</a:t>
            </a:r>
            <a:r>
              <a:rPr lang="en-US" altLang="ko-KR" sz="1400" b="1" dirty="0">
                <a:latin typeface="+mj-lt"/>
                <a:cs typeface="Arial" panose="020B0604020202020204" pitchFamily="34" charset="0"/>
              </a:rPr>
              <a:t>Message Queuing Telemetry Transport)</a:t>
            </a:r>
          </a:p>
        </p:txBody>
      </p:sp>
    </p:spTree>
    <p:extLst>
      <p:ext uri="{BB962C8B-B14F-4D97-AF65-F5344CB8AC3E}">
        <p14:creationId xmlns:p14="http://schemas.microsoft.com/office/powerpoint/2010/main" val="3026212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>
            <a:off x="210166" y="858331"/>
            <a:ext cx="1617992" cy="1789474"/>
            <a:chOff x="2512019" y="3048855"/>
            <a:chExt cx="1617992" cy="1789474"/>
          </a:xfrm>
        </p:grpSpPr>
        <p:sp>
          <p:nvSpPr>
            <p:cNvPr id="32" name="직사각형 31"/>
            <p:cNvSpPr/>
            <p:nvPr/>
          </p:nvSpPr>
          <p:spPr>
            <a:xfrm>
              <a:off x="2803565" y="4191998"/>
              <a:ext cx="1271677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en-US" altLang="ko-KR" b="1" dirty="0">
                  <a:latin typeface="+mj-lt"/>
                  <a:cs typeface="Arial" panose="020B0604020202020204" pitchFamily="34" charset="0"/>
                </a:rPr>
                <a:t>LEAF </a:t>
              </a:r>
              <a:r>
                <a:rPr lang="en-US" altLang="ko-KR" b="1" dirty="0" smtClean="0">
                  <a:latin typeface="+mj-lt"/>
                  <a:cs typeface="Arial" panose="020B0604020202020204" pitchFamily="34" charset="0"/>
                </a:rPr>
                <a:t>Core</a:t>
              </a:r>
              <a:endParaRPr lang="en-US" altLang="ko-KR" b="1" dirty="0">
                <a:latin typeface="+mj-lt"/>
                <a:cs typeface="Arial" panose="020B0604020202020204" pitchFamily="34" charset="0"/>
              </a:endParaRPr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2512019" y="3053757"/>
              <a:ext cx="1617992" cy="169068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4" name="Picture 2" descr="잎 - 무료 자연개 아이콘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575246">
              <a:off x="2603099" y="4405184"/>
              <a:ext cx="319420" cy="3194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6" descr="Microcontroller Meticulous Line ico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07044" y="3048855"/>
              <a:ext cx="1417398" cy="14173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9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272087" y="0"/>
            <a:ext cx="871913" cy="526729"/>
          </a:xfrm>
        </p:spPr>
        <p:txBody>
          <a:bodyPr/>
          <a:lstStyle/>
          <a:p>
            <a:fld id="{6F9A7069-E4EB-46F7-AFC5-FD2FE2E11E50}" type="slidenum">
              <a:rPr lang="ko-KR" altLang="en-US" b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pPr/>
              <a:t>6</a:t>
            </a:fld>
            <a:endParaRPr lang="ko-KR" altLang="en-US" b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제목 2">
            <a:extLst>
              <a:ext uri="{FF2B5EF4-FFF2-40B4-BE49-F238E27FC236}">
                <a16:creationId xmlns="" xmlns:a16="http://schemas.microsoft.com/office/drawing/2014/main" id="{20E47F84-58A3-43FF-BA28-CFDF03ED2FC0}"/>
              </a:ext>
            </a:extLst>
          </p:cNvPr>
          <p:cNvSpPr txBox="1">
            <a:spLocks/>
          </p:cNvSpPr>
          <p:nvPr/>
        </p:nvSpPr>
        <p:spPr>
          <a:xfrm>
            <a:off x="0" y="61245"/>
            <a:ext cx="8079581" cy="48905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2600" b="1" kern="1200" spc="-120" baseline="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28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Arial" panose="020B0604020202020204" pitchFamily="34" charset="0"/>
                <a:ea typeface="Noto Sans Korean Light" pitchFamily="34" charset="-127"/>
                <a:cs typeface="Arial" panose="020B0604020202020204" pitchFamily="34" charset="0"/>
              </a:rPr>
              <a:t>LEAF Core</a:t>
            </a:r>
            <a:endParaRPr lang="ko-KR" altLang="en-US" sz="2800" dirty="0">
              <a:ln>
                <a:solidFill>
                  <a:schemeClr val="accent1">
                    <a:alpha val="0"/>
                  </a:schemeClr>
                </a:solidFill>
              </a:ln>
              <a:latin typeface="Arial" panose="020B0604020202020204" pitchFamily="34" charset="0"/>
              <a:ea typeface="Noto Sans Korean Light" pitchFamily="34" charset="-127"/>
              <a:cs typeface="Arial" panose="020B0604020202020204" pitchFamily="34" charset="0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204281" y="4906096"/>
            <a:ext cx="1617992" cy="1722477"/>
            <a:chOff x="386702" y="5095877"/>
            <a:chExt cx="1617992" cy="1722477"/>
          </a:xfrm>
        </p:grpSpPr>
        <p:sp>
          <p:nvSpPr>
            <p:cNvPr id="50" name="직사각형 49"/>
            <p:cNvSpPr/>
            <p:nvPr/>
          </p:nvSpPr>
          <p:spPr>
            <a:xfrm>
              <a:off x="724540" y="6295134"/>
              <a:ext cx="942316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ko-KR" altLang="en-US" sz="1400" b="1" dirty="0" err="1" smtClean="0">
                  <a:latin typeface="+mj-lt"/>
                  <a:cs typeface="Arial" panose="020B0604020202020204" pitchFamily="34" charset="0"/>
                </a:rPr>
                <a:t>양액</a:t>
              </a:r>
              <a:r>
                <a:rPr lang="ko-KR" altLang="en-US" sz="1400" b="1" dirty="0" smtClean="0">
                  <a:latin typeface="+mj-lt"/>
                  <a:cs typeface="Arial" panose="020B0604020202020204" pitchFamily="34" charset="0"/>
                </a:rPr>
                <a:t> 순환</a:t>
              </a:r>
              <a:endParaRPr lang="en-US" altLang="ko-KR" b="1" dirty="0">
                <a:latin typeface="+mj-lt"/>
                <a:cs typeface="Arial" panose="020B0604020202020204" pitchFamily="34" charset="0"/>
              </a:endParaRPr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386702" y="5095877"/>
              <a:ext cx="1617992" cy="169068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122" name="Picture 2" descr="펌프 - 무료 농업 및 원예개 아이콘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6065" y="5282295"/>
              <a:ext cx="1079267" cy="10792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4" name="그룹 53"/>
          <p:cNvGrpSpPr/>
          <p:nvPr/>
        </p:nvGrpSpPr>
        <p:grpSpPr>
          <a:xfrm>
            <a:off x="4648934" y="2864437"/>
            <a:ext cx="1617992" cy="1722477"/>
            <a:chOff x="3801023" y="2863217"/>
            <a:chExt cx="1617992" cy="1722477"/>
          </a:xfrm>
        </p:grpSpPr>
        <p:sp>
          <p:nvSpPr>
            <p:cNvPr id="47" name="직사각형 46"/>
            <p:cNvSpPr/>
            <p:nvPr/>
          </p:nvSpPr>
          <p:spPr>
            <a:xfrm>
              <a:off x="4218040" y="4062474"/>
              <a:ext cx="783958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ko-KR" altLang="en-US" sz="1400" b="1" dirty="0" smtClean="0">
                  <a:latin typeface="+mj-lt"/>
                  <a:cs typeface="Arial" panose="020B0604020202020204" pitchFamily="34" charset="0"/>
                </a:rPr>
                <a:t>빛 조절</a:t>
              </a:r>
              <a:endParaRPr lang="en-US" altLang="ko-KR" b="1" dirty="0">
                <a:latin typeface="+mj-lt"/>
                <a:cs typeface="Arial" panose="020B0604020202020204" pitchFamily="34" charset="0"/>
              </a:endParaRPr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3801023" y="2863217"/>
              <a:ext cx="1617992" cy="169068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124" name="Picture 4" descr="Led icon Royalty Free Vector Image - VectorStock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67" t="69863" r="72833" b="12500"/>
            <a:stretch/>
          </p:blipFill>
          <p:spPr bwMode="auto">
            <a:xfrm>
              <a:off x="4005304" y="3090725"/>
              <a:ext cx="1209430" cy="10284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2" name="직사각형 41"/>
          <p:cNvSpPr/>
          <p:nvPr/>
        </p:nvSpPr>
        <p:spPr>
          <a:xfrm>
            <a:off x="411172" y="4063694"/>
            <a:ext cx="126612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400" b="1" dirty="0">
                <a:latin typeface="+mj-lt"/>
                <a:cs typeface="Arial" panose="020B0604020202020204" pitchFamily="34" charset="0"/>
              </a:rPr>
              <a:t>자동영양공급</a:t>
            </a:r>
            <a:endParaRPr lang="en-US" altLang="ko-KR" b="1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235240" y="2864437"/>
            <a:ext cx="1617992" cy="169068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126" name="Picture 6" descr="pH 관리 - 내맘대로 가드닝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087"/>
          <a:stretch/>
        </p:blipFill>
        <p:spPr bwMode="auto">
          <a:xfrm>
            <a:off x="428452" y="3093442"/>
            <a:ext cx="1215004" cy="1031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1" name="그룹 60"/>
          <p:cNvGrpSpPr/>
          <p:nvPr/>
        </p:nvGrpSpPr>
        <p:grpSpPr>
          <a:xfrm>
            <a:off x="4648934" y="4885610"/>
            <a:ext cx="1617992" cy="1719302"/>
            <a:chOff x="3797023" y="4720457"/>
            <a:chExt cx="1617992" cy="1719302"/>
          </a:xfrm>
        </p:grpSpPr>
        <p:pic>
          <p:nvPicPr>
            <p:cNvPr id="55" name="Picture 4" descr="Led icon Royalty Free Vector Image - VectorStock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113" t="48519" r="50487" b="33844"/>
            <a:stretch/>
          </p:blipFill>
          <p:spPr bwMode="auto">
            <a:xfrm>
              <a:off x="4001304" y="4969551"/>
              <a:ext cx="1209430" cy="10284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7" name="직사각형 56"/>
            <p:cNvSpPr/>
            <p:nvPr/>
          </p:nvSpPr>
          <p:spPr>
            <a:xfrm>
              <a:off x="4109482" y="5916539"/>
              <a:ext cx="1208975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ko-KR" altLang="en-US" sz="1400" b="1" dirty="0" smtClean="0">
                  <a:latin typeface="+mj-lt"/>
                  <a:cs typeface="Arial" panose="020B0604020202020204" pitchFamily="34" charset="0"/>
                </a:rPr>
                <a:t>에너지 관리</a:t>
              </a:r>
              <a:endParaRPr lang="en-US" altLang="ko-KR" b="1" dirty="0">
                <a:latin typeface="+mj-lt"/>
                <a:cs typeface="Arial" panose="020B0604020202020204" pitchFamily="34" charset="0"/>
              </a:endParaRPr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3797023" y="4720457"/>
              <a:ext cx="1617992" cy="169068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5" name="직사각형 64"/>
          <p:cNvSpPr/>
          <p:nvPr/>
        </p:nvSpPr>
        <p:spPr>
          <a:xfrm>
            <a:off x="2046444" y="2830335"/>
            <a:ext cx="151590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400" b="1" dirty="0" err="1" smtClean="0">
                <a:latin typeface="+mj-lt"/>
                <a:cs typeface="Arial" panose="020B0604020202020204" pitchFamily="34" charset="0"/>
              </a:rPr>
              <a:t>도징펌프</a:t>
            </a:r>
            <a:r>
              <a:rPr lang="ko-KR" altLang="en-US" sz="1400" b="1" dirty="0" smtClean="0">
                <a:latin typeface="+mj-lt"/>
                <a:cs typeface="Arial" panose="020B0604020202020204" pitchFamily="34" charset="0"/>
              </a:rPr>
              <a:t> </a:t>
            </a:r>
            <a:r>
              <a:rPr lang="en-US" altLang="ko-KR" sz="1400" b="1" dirty="0" smtClean="0">
                <a:latin typeface="+mj-lt"/>
                <a:cs typeface="Arial" panose="020B0604020202020204" pitchFamily="34" charset="0"/>
              </a:rPr>
              <a:t>A/B/C</a:t>
            </a:r>
            <a:endParaRPr lang="en-US" altLang="ko-KR" b="1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66" name="직사각형 65"/>
          <p:cNvSpPr/>
          <p:nvPr/>
        </p:nvSpPr>
        <p:spPr>
          <a:xfrm>
            <a:off x="2026554" y="4873094"/>
            <a:ext cx="126612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400" b="1" smtClean="0">
                <a:latin typeface="+mj-lt"/>
                <a:cs typeface="Arial" panose="020B0604020202020204" pitchFamily="34" charset="0"/>
              </a:rPr>
              <a:t>순환모터</a:t>
            </a:r>
            <a:endParaRPr lang="en-US" altLang="ko-KR" b="1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2029423" y="5370537"/>
            <a:ext cx="126612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400" b="1" dirty="0" smtClean="0">
                <a:latin typeface="+mj-lt"/>
                <a:cs typeface="Arial" panose="020B0604020202020204" pitchFamily="34" charset="0"/>
              </a:rPr>
              <a:t>수위센서</a:t>
            </a:r>
            <a:endParaRPr lang="en-US" altLang="ko-KR" b="1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2026554" y="3328494"/>
            <a:ext cx="126612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400" b="1" dirty="0" err="1" smtClean="0">
                <a:latin typeface="+mj-lt"/>
                <a:cs typeface="Arial" panose="020B0604020202020204" pitchFamily="34" charset="0"/>
              </a:rPr>
              <a:t>교반모터</a:t>
            </a:r>
            <a:endParaRPr lang="en-US" altLang="ko-KR" b="1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2026554" y="3839184"/>
            <a:ext cx="126612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400" b="1" dirty="0" smtClean="0">
                <a:latin typeface="+mj-lt"/>
                <a:cs typeface="Arial" panose="020B0604020202020204" pitchFamily="34" charset="0"/>
              </a:rPr>
              <a:t>EC/ pH </a:t>
            </a:r>
            <a:r>
              <a:rPr lang="ko-KR" altLang="en-US" sz="1400" b="1" smtClean="0">
                <a:latin typeface="+mj-lt"/>
                <a:cs typeface="Arial" panose="020B0604020202020204" pitchFamily="34" charset="0"/>
              </a:rPr>
              <a:t>센서</a:t>
            </a:r>
            <a:endParaRPr lang="en-US" altLang="ko-KR" b="1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70" name="직사각형 69"/>
          <p:cNvSpPr/>
          <p:nvPr/>
        </p:nvSpPr>
        <p:spPr>
          <a:xfrm>
            <a:off x="6465010" y="2859688"/>
            <a:ext cx="126612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400" b="1" dirty="0" smtClean="0">
                <a:latin typeface="+mj-lt"/>
                <a:cs typeface="Arial" panose="020B0604020202020204" pitchFamily="34" charset="0"/>
              </a:rPr>
              <a:t>LED</a:t>
            </a:r>
            <a:endParaRPr lang="en-US" altLang="ko-KR" b="1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6465010" y="3186560"/>
            <a:ext cx="126612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400" b="1" dirty="0" smtClean="0">
                <a:latin typeface="+mj-lt"/>
                <a:cs typeface="Arial" panose="020B0604020202020204" pitchFamily="34" charset="0"/>
              </a:rPr>
              <a:t>Bh1750</a:t>
            </a:r>
            <a:endParaRPr lang="en-US" altLang="ko-KR" b="1" dirty="0">
              <a:latin typeface="+mj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9826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04281" y="858330"/>
            <a:ext cx="1617992" cy="1722477"/>
            <a:chOff x="235240" y="2864437"/>
            <a:chExt cx="1617992" cy="1722477"/>
          </a:xfrm>
        </p:grpSpPr>
        <p:sp>
          <p:nvSpPr>
            <p:cNvPr id="42" name="직사각형 41"/>
            <p:cNvSpPr/>
            <p:nvPr/>
          </p:nvSpPr>
          <p:spPr>
            <a:xfrm>
              <a:off x="411172" y="4063694"/>
              <a:ext cx="1266128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ko-KR" altLang="en-US" sz="1400" b="1" dirty="0">
                  <a:latin typeface="+mj-lt"/>
                  <a:cs typeface="Arial" panose="020B0604020202020204" pitchFamily="34" charset="0"/>
                </a:rPr>
                <a:t>자동영양공급</a:t>
              </a:r>
              <a:endParaRPr lang="en-US" altLang="ko-KR" b="1" dirty="0">
                <a:latin typeface="+mj-lt"/>
                <a:cs typeface="Arial" panose="020B0604020202020204" pitchFamily="34" charset="0"/>
              </a:endParaRPr>
            </a:p>
          </p:txBody>
        </p:sp>
        <p:sp>
          <p:nvSpPr>
            <p:cNvPr id="43" name="직사각형 42"/>
            <p:cNvSpPr/>
            <p:nvPr/>
          </p:nvSpPr>
          <p:spPr>
            <a:xfrm>
              <a:off x="235240" y="2864437"/>
              <a:ext cx="1617992" cy="169068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126" name="Picture 6" descr="pH 관리 - 내맘대로 가드닝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5087"/>
            <a:stretch/>
          </p:blipFill>
          <p:spPr bwMode="auto">
            <a:xfrm>
              <a:off x="428452" y="3093442"/>
              <a:ext cx="1215004" cy="10316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9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272087" y="0"/>
            <a:ext cx="871913" cy="526729"/>
          </a:xfrm>
        </p:spPr>
        <p:txBody>
          <a:bodyPr/>
          <a:lstStyle/>
          <a:p>
            <a:fld id="{6F9A7069-E4EB-46F7-AFC5-FD2FE2E11E50}" type="slidenum">
              <a:rPr lang="ko-KR" altLang="en-US" b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pPr/>
              <a:t>7</a:t>
            </a:fld>
            <a:endParaRPr lang="ko-KR" altLang="en-US" b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제목 2">
            <a:extLst>
              <a:ext uri="{FF2B5EF4-FFF2-40B4-BE49-F238E27FC236}">
                <a16:creationId xmlns="" xmlns:a16="http://schemas.microsoft.com/office/drawing/2014/main" id="{20E47F84-58A3-43FF-BA28-CFDF03ED2FC0}"/>
              </a:ext>
            </a:extLst>
          </p:cNvPr>
          <p:cNvSpPr txBox="1">
            <a:spLocks/>
          </p:cNvSpPr>
          <p:nvPr/>
        </p:nvSpPr>
        <p:spPr>
          <a:xfrm>
            <a:off x="0" y="61245"/>
            <a:ext cx="8079581" cy="48905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2600" b="1" kern="1200" spc="-120" baseline="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28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Arial" panose="020B0604020202020204" pitchFamily="34" charset="0"/>
                <a:ea typeface="Noto Sans Korean Light" pitchFamily="34" charset="-127"/>
                <a:cs typeface="Arial" panose="020B0604020202020204" pitchFamily="34" charset="0"/>
              </a:rPr>
              <a:t>LEAF Core - Nutrient</a:t>
            </a:r>
            <a:endParaRPr lang="ko-KR" altLang="en-US" sz="2800" dirty="0">
              <a:ln>
                <a:solidFill>
                  <a:schemeClr val="accent1">
                    <a:alpha val="0"/>
                  </a:schemeClr>
                </a:solidFill>
              </a:ln>
              <a:latin typeface="Arial" panose="020B0604020202020204" pitchFamily="34" charset="0"/>
              <a:ea typeface="Noto Sans Korean Light" pitchFamily="34" charset="-127"/>
              <a:cs typeface="Arial" panose="020B0604020202020204" pitchFamily="34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2317" y="3083830"/>
            <a:ext cx="4615427" cy="1371338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2035375" y="877049"/>
            <a:ext cx="151590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400" b="1" dirty="0" err="1" smtClean="0">
                <a:latin typeface="+mj-lt"/>
                <a:cs typeface="Arial" panose="020B0604020202020204" pitchFamily="34" charset="0"/>
              </a:rPr>
              <a:t>도징펌프</a:t>
            </a:r>
            <a:r>
              <a:rPr lang="ko-KR" altLang="en-US" sz="1400" b="1" dirty="0" smtClean="0">
                <a:latin typeface="+mj-lt"/>
                <a:cs typeface="Arial" panose="020B0604020202020204" pitchFamily="34" charset="0"/>
              </a:rPr>
              <a:t> </a:t>
            </a:r>
            <a:r>
              <a:rPr lang="en-US" altLang="ko-KR" sz="1400" b="1" dirty="0" smtClean="0">
                <a:latin typeface="+mj-lt"/>
                <a:cs typeface="Arial" panose="020B0604020202020204" pitchFamily="34" charset="0"/>
              </a:rPr>
              <a:t>A/B/C</a:t>
            </a:r>
            <a:endParaRPr lang="en-US" altLang="ko-KR" b="1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015485" y="1375208"/>
            <a:ext cx="126612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400" b="1" dirty="0" err="1" smtClean="0">
                <a:latin typeface="+mj-lt"/>
                <a:cs typeface="Arial" panose="020B0604020202020204" pitchFamily="34" charset="0"/>
              </a:rPr>
              <a:t>교반모터</a:t>
            </a:r>
            <a:endParaRPr lang="en-US" altLang="ko-KR" b="1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015485" y="1885898"/>
            <a:ext cx="126612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400" b="1" dirty="0" smtClean="0">
                <a:latin typeface="+mj-lt"/>
                <a:cs typeface="Arial" panose="020B0604020202020204" pitchFamily="34" charset="0"/>
              </a:rPr>
              <a:t>EC/ pH </a:t>
            </a:r>
            <a:r>
              <a:rPr lang="ko-KR" altLang="en-US" sz="1400" b="1" smtClean="0">
                <a:latin typeface="+mj-lt"/>
                <a:cs typeface="Arial" panose="020B0604020202020204" pitchFamily="34" charset="0"/>
              </a:rPr>
              <a:t>센서</a:t>
            </a:r>
            <a:endParaRPr lang="en-US" altLang="ko-KR" b="1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400103" y="3184709"/>
            <a:ext cx="151590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400" b="1" dirty="0" err="1" smtClean="0">
                <a:latin typeface="+mj-lt"/>
                <a:cs typeface="Arial" panose="020B0604020202020204" pitchFamily="34" charset="0"/>
              </a:rPr>
              <a:t>도징펌프</a:t>
            </a:r>
            <a:r>
              <a:rPr lang="ko-KR" altLang="en-US" sz="1400" b="1" dirty="0" smtClean="0">
                <a:latin typeface="+mj-lt"/>
                <a:cs typeface="Arial" panose="020B0604020202020204" pitchFamily="34" charset="0"/>
              </a:rPr>
              <a:t> </a:t>
            </a:r>
            <a:r>
              <a:rPr lang="en-US" altLang="ko-KR" sz="1400" b="1" dirty="0" smtClean="0">
                <a:latin typeface="+mj-lt"/>
                <a:cs typeface="Arial" panose="020B0604020202020204" pitchFamily="34" charset="0"/>
              </a:rPr>
              <a:t>A/B/C</a:t>
            </a:r>
            <a:endParaRPr lang="en-US" altLang="ko-KR" b="1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380213" y="3682868"/>
            <a:ext cx="126612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400" b="1" dirty="0" err="1" smtClean="0">
                <a:latin typeface="+mj-lt"/>
                <a:cs typeface="Arial" panose="020B0604020202020204" pitchFamily="34" charset="0"/>
              </a:rPr>
              <a:t>교반모터</a:t>
            </a:r>
            <a:endParaRPr lang="en-US" altLang="ko-KR" b="1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80213" y="4193558"/>
            <a:ext cx="126612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400" b="1" dirty="0" smtClean="0">
                <a:latin typeface="+mj-lt"/>
                <a:cs typeface="Arial" panose="020B0604020202020204" pitchFamily="34" charset="0"/>
              </a:rPr>
              <a:t>EC </a:t>
            </a:r>
            <a:r>
              <a:rPr lang="ko-KR" altLang="en-US" sz="1400" b="1" smtClean="0">
                <a:latin typeface="+mj-lt"/>
                <a:cs typeface="Arial" panose="020B0604020202020204" pitchFamily="34" charset="0"/>
              </a:rPr>
              <a:t>센서</a:t>
            </a:r>
            <a:endParaRPr lang="en-US" altLang="ko-KR" sz="1400" b="1" dirty="0" smtClean="0">
              <a:latin typeface="+mj-lt"/>
              <a:cs typeface="Arial" panose="020B0604020202020204" pitchFamily="34" charset="0"/>
            </a:endParaRPr>
          </a:p>
          <a:p>
            <a:pPr>
              <a:lnSpc>
                <a:spcPct val="200000"/>
              </a:lnSpc>
            </a:pPr>
            <a:r>
              <a:rPr lang="en-US" altLang="ko-KR" sz="1400" b="1" dirty="0" smtClean="0">
                <a:latin typeface="+mj-lt"/>
                <a:cs typeface="Arial" panose="020B0604020202020204" pitchFamily="34" charset="0"/>
              </a:rPr>
              <a:t>pH </a:t>
            </a:r>
            <a:r>
              <a:rPr lang="ko-KR" altLang="en-US" sz="1400" b="1" smtClean="0">
                <a:latin typeface="+mj-lt"/>
                <a:cs typeface="Arial" panose="020B0604020202020204" pitchFamily="34" charset="0"/>
              </a:rPr>
              <a:t>센서</a:t>
            </a:r>
            <a:endParaRPr lang="en-US" altLang="ko-KR" b="1" dirty="0">
              <a:latin typeface="+mj-lt"/>
              <a:cs typeface="Arial" panose="020B0604020202020204" pitchFamily="34" charset="0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1822273" y="4455168"/>
            <a:ext cx="80662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910840" y="3184709"/>
            <a:ext cx="2476500" cy="22555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모두 구매 요망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7946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272087" y="0"/>
            <a:ext cx="871913" cy="526729"/>
          </a:xfrm>
        </p:spPr>
        <p:txBody>
          <a:bodyPr/>
          <a:lstStyle/>
          <a:p>
            <a:fld id="{6F9A7069-E4EB-46F7-AFC5-FD2FE2E11E50}" type="slidenum">
              <a:rPr lang="ko-KR" altLang="en-US" b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pPr/>
              <a:t>8</a:t>
            </a:fld>
            <a:endParaRPr lang="ko-KR" altLang="en-US" b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제목 2">
            <a:extLst>
              <a:ext uri="{FF2B5EF4-FFF2-40B4-BE49-F238E27FC236}">
                <a16:creationId xmlns:a16="http://schemas.microsoft.com/office/drawing/2014/main" xmlns="" id="{20E47F84-58A3-43FF-BA28-CFDF03ED2FC0}"/>
              </a:ext>
            </a:extLst>
          </p:cNvPr>
          <p:cNvSpPr txBox="1">
            <a:spLocks/>
          </p:cNvSpPr>
          <p:nvPr/>
        </p:nvSpPr>
        <p:spPr>
          <a:xfrm>
            <a:off x="0" y="61245"/>
            <a:ext cx="8079581" cy="48905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2600" b="1" kern="1200" spc="-120" baseline="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28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Arial" panose="020B0604020202020204" pitchFamily="34" charset="0"/>
                <a:ea typeface="Noto Sans Korean Light" pitchFamily="34" charset="-127"/>
                <a:cs typeface="Arial" panose="020B0604020202020204" pitchFamily="34" charset="0"/>
              </a:rPr>
              <a:t>LEAF Core - Circulation</a:t>
            </a:r>
            <a:endParaRPr lang="ko-KR" altLang="en-US" sz="2800" dirty="0">
              <a:ln>
                <a:solidFill>
                  <a:schemeClr val="accent1">
                    <a:alpha val="0"/>
                  </a:schemeClr>
                </a:solidFill>
              </a:ln>
              <a:latin typeface="Arial" panose="020B0604020202020204" pitchFamily="34" charset="0"/>
              <a:ea typeface="Noto Sans Korean Light" pitchFamily="34" charset="-127"/>
              <a:cs typeface="Arial" panose="020B0604020202020204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632" y="5111983"/>
            <a:ext cx="4669936" cy="1426530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2995259" y="791386"/>
            <a:ext cx="3153483" cy="1800245"/>
            <a:chOff x="204894" y="791386"/>
            <a:chExt cx="3153483" cy="1800245"/>
          </a:xfrm>
        </p:grpSpPr>
        <p:grpSp>
          <p:nvGrpSpPr>
            <p:cNvPr id="9" name="그룹 8"/>
            <p:cNvGrpSpPr/>
            <p:nvPr/>
          </p:nvGrpSpPr>
          <p:grpSpPr>
            <a:xfrm>
              <a:off x="204894" y="869154"/>
              <a:ext cx="1617992" cy="1722477"/>
              <a:chOff x="386702" y="5095877"/>
              <a:chExt cx="1617992" cy="1722477"/>
            </a:xfrm>
          </p:grpSpPr>
          <p:sp>
            <p:nvSpPr>
              <p:cNvPr id="50" name="직사각형 49"/>
              <p:cNvSpPr/>
              <p:nvPr/>
            </p:nvSpPr>
            <p:spPr>
              <a:xfrm>
                <a:off x="724540" y="6295134"/>
                <a:ext cx="942316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200000"/>
                  </a:lnSpc>
                </a:pPr>
                <a:r>
                  <a:rPr lang="ko-KR" altLang="en-US" sz="1400" b="1" dirty="0" err="1" smtClean="0">
                    <a:latin typeface="+mj-lt"/>
                    <a:cs typeface="Arial" panose="020B0604020202020204" pitchFamily="34" charset="0"/>
                  </a:rPr>
                  <a:t>양액</a:t>
                </a:r>
                <a:r>
                  <a:rPr lang="ko-KR" altLang="en-US" sz="1400" b="1" dirty="0" smtClean="0">
                    <a:latin typeface="+mj-lt"/>
                    <a:cs typeface="Arial" panose="020B0604020202020204" pitchFamily="34" charset="0"/>
                  </a:rPr>
                  <a:t> 순환</a:t>
                </a:r>
                <a:endParaRPr lang="en-US" altLang="ko-KR" b="1" dirty="0">
                  <a:latin typeface="+mj-lt"/>
                  <a:cs typeface="Arial" panose="020B0604020202020204" pitchFamily="34" charset="0"/>
                </a:endParaRPr>
              </a:p>
            </p:txBody>
          </p:sp>
          <p:sp>
            <p:nvSpPr>
              <p:cNvPr id="51" name="직사각형 50"/>
              <p:cNvSpPr/>
              <p:nvPr/>
            </p:nvSpPr>
            <p:spPr>
              <a:xfrm>
                <a:off x="386702" y="5095877"/>
                <a:ext cx="1617992" cy="169068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5122" name="Picture 2" descr="펌프 - 무료 농업 및 원예개 아이콘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56065" y="5282295"/>
                <a:ext cx="1079267" cy="107926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0" name="직사각형 9"/>
            <p:cNvSpPr/>
            <p:nvPr/>
          </p:nvSpPr>
          <p:spPr>
            <a:xfrm>
              <a:off x="2092249" y="791386"/>
              <a:ext cx="1266128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ko-KR" altLang="en-US" sz="1400" b="1" smtClean="0">
                  <a:latin typeface="+mj-lt"/>
                  <a:cs typeface="Arial" panose="020B0604020202020204" pitchFamily="34" charset="0"/>
                </a:rPr>
                <a:t>순환모터</a:t>
              </a:r>
              <a:endParaRPr lang="en-US" altLang="ko-KR" b="1" dirty="0">
                <a:latin typeface="+mj-lt"/>
                <a:cs typeface="Arial" panose="020B0604020202020204" pitchFamily="34" charset="0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2092249" y="1545191"/>
              <a:ext cx="1266128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ko-KR" altLang="en-US" sz="1400" b="1" dirty="0" smtClean="0">
                  <a:latin typeface="+mj-lt"/>
                  <a:cs typeface="Arial" panose="020B0604020202020204" pitchFamily="34" charset="0"/>
                </a:rPr>
                <a:t>수위센서</a:t>
              </a:r>
              <a:endParaRPr lang="en-US" altLang="ko-KR" b="1" dirty="0">
                <a:latin typeface="+mj-lt"/>
                <a:cs typeface="Arial" panose="020B0604020202020204" pitchFamily="34" charset="0"/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2092249" y="1168289"/>
              <a:ext cx="1266128" cy="46288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en-US" altLang="ko-KR" sz="1400" b="1" dirty="0" smtClean="0">
                  <a:latin typeface="+mj-lt"/>
                  <a:cs typeface="Arial" panose="020B0604020202020204" pitchFamily="34" charset="0"/>
                </a:rPr>
                <a:t>SSR</a:t>
              </a:r>
              <a:endParaRPr lang="en-US" altLang="ko-KR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210166" y="858331"/>
            <a:ext cx="1617992" cy="1789474"/>
            <a:chOff x="2512019" y="3048855"/>
            <a:chExt cx="1617992" cy="1789474"/>
          </a:xfrm>
        </p:grpSpPr>
        <p:sp>
          <p:nvSpPr>
            <p:cNvPr id="21" name="직사각형 20"/>
            <p:cNvSpPr/>
            <p:nvPr/>
          </p:nvSpPr>
          <p:spPr>
            <a:xfrm>
              <a:off x="2803565" y="4191998"/>
              <a:ext cx="1271677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en-US" altLang="ko-KR" b="1" dirty="0">
                  <a:latin typeface="+mj-lt"/>
                  <a:cs typeface="Arial" panose="020B0604020202020204" pitchFamily="34" charset="0"/>
                </a:rPr>
                <a:t>LEAF </a:t>
              </a:r>
              <a:r>
                <a:rPr lang="en-US" altLang="ko-KR" b="1" dirty="0" smtClean="0">
                  <a:latin typeface="+mj-lt"/>
                  <a:cs typeface="Arial" panose="020B0604020202020204" pitchFamily="34" charset="0"/>
                </a:rPr>
                <a:t>Core</a:t>
              </a:r>
              <a:endParaRPr lang="en-US" altLang="ko-KR" b="1" dirty="0">
                <a:latin typeface="+mj-lt"/>
                <a:cs typeface="Arial" panose="020B0604020202020204" pitchFamily="34" charset="0"/>
              </a:endParaRP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2512019" y="3053757"/>
              <a:ext cx="1617992" cy="169068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3" name="Picture 2" descr="잎 - 무료 자연개 아이콘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575246">
              <a:off x="2603099" y="4405184"/>
              <a:ext cx="319420" cy="3194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6" descr="Microcontroller Meticulous Line icon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07044" y="3048855"/>
              <a:ext cx="1417398" cy="14173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5" name="직선 연결선 4"/>
          <p:cNvCxnSpPr>
            <a:stCxn id="22" idx="3"/>
            <a:endCxn id="51" idx="1"/>
          </p:cNvCxnSpPr>
          <p:nvPr/>
        </p:nvCxnSpPr>
        <p:spPr>
          <a:xfrm>
            <a:off x="1828158" y="1708577"/>
            <a:ext cx="1167101" cy="59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/>
          <p:cNvSpPr/>
          <p:nvPr/>
        </p:nvSpPr>
        <p:spPr>
          <a:xfrm>
            <a:off x="686670" y="3434008"/>
            <a:ext cx="5123579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400" b="1" dirty="0" smtClean="0">
                <a:latin typeface="+mj-lt"/>
                <a:cs typeface="Arial" panose="020B0604020202020204" pitchFamily="34" charset="0"/>
              </a:rPr>
              <a:t>순환모터는 외부전원</a:t>
            </a:r>
            <a:endParaRPr lang="en-US" altLang="ko-KR" sz="1400" b="1" dirty="0" smtClean="0">
              <a:latin typeface="+mj-lt"/>
              <a:cs typeface="Arial" panose="020B0604020202020204" pitchFamily="34" charset="0"/>
            </a:endParaRPr>
          </a:p>
          <a:p>
            <a:pPr>
              <a:lnSpc>
                <a:spcPct val="200000"/>
              </a:lnSpc>
            </a:pPr>
            <a:r>
              <a:rPr lang="en-US" altLang="ko-KR" sz="1400" b="1" dirty="0" smtClean="0">
                <a:latin typeface="+mj-lt"/>
                <a:cs typeface="Arial" panose="020B0604020202020204" pitchFamily="34" charset="0"/>
              </a:rPr>
              <a:t>SSR</a:t>
            </a:r>
            <a:r>
              <a:rPr lang="ko-KR" altLang="en-US" sz="1400" b="1">
                <a:latin typeface="+mj-lt"/>
                <a:cs typeface="Arial" panose="020B0604020202020204" pitchFamily="34" charset="0"/>
              </a:rPr>
              <a:t> </a:t>
            </a:r>
            <a:r>
              <a:rPr lang="en-US" altLang="ko-KR" sz="1400" b="1" dirty="0" smtClean="0">
                <a:latin typeface="+mj-lt"/>
                <a:cs typeface="Arial" panose="020B0604020202020204" pitchFamily="34" charset="0"/>
              </a:rPr>
              <a:t>: 1CH – Low level trigger 5V – on/off</a:t>
            </a:r>
            <a:r>
              <a:rPr lang="ko-KR" altLang="en-US" sz="1400" b="1" smtClean="0">
                <a:latin typeface="+mj-lt"/>
                <a:cs typeface="Arial" panose="020B0604020202020204" pitchFamily="34" charset="0"/>
              </a:rPr>
              <a:t>가능 </a:t>
            </a:r>
            <a:r>
              <a:rPr lang="en-US" altLang="ko-KR" sz="1400" b="1" dirty="0" smtClean="0">
                <a:latin typeface="+mj-lt"/>
                <a:cs typeface="Arial" panose="020B0604020202020204" pitchFamily="34" charset="0"/>
              </a:rPr>
              <a:t>PWM</a:t>
            </a:r>
            <a:r>
              <a:rPr lang="ko-KR" altLang="en-US" sz="1400" b="1" smtClean="0">
                <a:latin typeface="+mj-lt"/>
                <a:cs typeface="Arial" panose="020B0604020202020204" pitchFamily="34" charset="0"/>
              </a:rPr>
              <a:t>에는 부적합</a:t>
            </a:r>
            <a:endParaRPr lang="en-US" altLang="ko-KR" sz="1400" b="1" dirty="0" smtClean="0">
              <a:latin typeface="+mj-lt"/>
              <a:cs typeface="Arial" panose="020B0604020202020204" pitchFamily="34" charset="0"/>
            </a:endParaRPr>
          </a:p>
          <a:p>
            <a:pPr>
              <a:lnSpc>
                <a:spcPct val="200000"/>
              </a:lnSpc>
            </a:pPr>
            <a:r>
              <a:rPr lang="ko-KR" altLang="en-US" sz="1400" b="1" dirty="0" smtClean="0">
                <a:latin typeface="+mj-lt"/>
                <a:cs typeface="Arial" panose="020B0604020202020204" pitchFamily="34" charset="0"/>
              </a:rPr>
              <a:t>수위 센서 </a:t>
            </a:r>
            <a:r>
              <a:rPr lang="en-US" altLang="ko-KR" sz="1400" b="1" dirty="0" smtClean="0">
                <a:latin typeface="+mj-lt"/>
                <a:cs typeface="Arial" panose="020B0604020202020204" pitchFamily="34" charset="0"/>
              </a:rPr>
              <a:t>– A0</a:t>
            </a:r>
          </a:p>
        </p:txBody>
      </p:sp>
    </p:spTree>
    <p:extLst>
      <p:ext uri="{BB962C8B-B14F-4D97-AF65-F5344CB8AC3E}">
        <p14:creationId xmlns:p14="http://schemas.microsoft.com/office/powerpoint/2010/main" val="1487403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그룹 53"/>
          <p:cNvGrpSpPr/>
          <p:nvPr/>
        </p:nvGrpSpPr>
        <p:grpSpPr>
          <a:xfrm>
            <a:off x="211708" y="856346"/>
            <a:ext cx="1617992" cy="1722477"/>
            <a:chOff x="3801023" y="2863217"/>
            <a:chExt cx="1617992" cy="1722477"/>
          </a:xfrm>
        </p:grpSpPr>
        <p:sp>
          <p:nvSpPr>
            <p:cNvPr id="47" name="직사각형 46"/>
            <p:cNvSpPr/>
            <p:nvPr/>
          </p:nvSpPr>
          <p:spPr>
            <a:xfrm>
              <a:off x="4218040" y="4062474"/>
              <a:ext cx="783958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ko-KR" altLang="en-US" sz="1400" b="1" dirty="0" smtClean="0">
                  <a:latin typeface="+mj-lt"/>
                  <a:cs typeface="Arial" panose="020B0604020202020204" pitchFamily="34" charset="0"/>
                </a:rPr>
                <a:t>빛 조절</a:t>
              </a:r>
              <a:endParaRPr lang="en-US" altLang="ko-KR" b="1" dirty="0">
                <a:latin typeface="+mj-lt"/>
                <a:cs typeface="Arial" panose="020B0604020202020204" pitchFamily="34" charset="0"/>
              </a:endParaRPr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3801023" y="2863217"/>
              <a:ext cx="1617992" cy="169068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124" name="Picture 4" descr="Led icon Royalty Free Vector Image - VectorStock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67" t="69863" r="72833" b="12500"/>
            <a:stretch/>
          </p:blipFill>
          <p:spPr bwMode="auto">
            <a:xfrm>
              <a:off x="4005304" y="3090725"/>
              <a:ext cx="1209430" cy="10284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9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272087" y="0"/>
            <a:ext cx="871913" cy="526729"/>
          </a:xfrm>
        </p:spPr>
        <p:txBody>
          <a:bodyPr/>
          <a:lstStyle/>
          <a:p>
            <a:fld id="{6F9A7069-E4EB-46F7-AFC5-FD2FE2E11E50}" type="slidenum">
              <a:rPr lang="ko-KR" altLang="en-US" b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pPr/>
              <a:t>9</a:t>
            </a:fld>
            <a:endParaRPr lang="ko-KR" altLang="en-US" b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제목 2">
            <a:extLst>
              <a:ext uri="{FF2B5EF4-FFF2-40B4-BE49-F238E27FC236}">
                <a16:creationId xmlns:a16="http://schemas.microsoft.com/office/drawing/2014/main" xmlns="" id="{20E47F84-58A3-43FF-BA28-CFDF03ED2FC0}"/>
              </a:ext>
            </a:extLst>
          </p:cNvPr>
          <p:cNvSpPr txBox="1">
            <a:spLocks/>
          </p:cNvSpPr>
          <p:nvPr/>
        </p:nvSpPr>
        <p:spPr>
          <a:xfrm>
            <a:off x="0" y="61245"/>
            <a:ext cx="8079581" cy="48905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2600" b="1" kern="1200" spc="-120" baseline="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28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Arial" panose="020B0604020202020204" pitchFamily="34" charset="0"/>
                <a:ea typeface="Noto Sans Korean Light" pitchFamily="34" charset="-127"/>
                <a:cs typeface="Arial" panose="020B0604020202020204" pitchFamily="34" charset="0"/>
              </a:rPr>
              <a:t>LEAF Core - LED</a:t>
            </a:r>
            <a:endParaRPr lang="ko-KR" altLang="en-US" sz="2800" dirty="0">
              <a:ln>
                <a:solidFill>
                  <a:schemeClr val="accent1">
                    <a:alpha val="0"/>
                  </a:schemeClr>
                </a:solidFill>
              </a:ln>
              <a:latin typeface="Arial" panose="020B0604020202020204" pitchFamily="34" charset="0"/>
              <a:ea typeface="Noto Sans Korean Light" pitchFamily="34" charset="-127"/>
              <a:cs typeface="Arial" panose="020B0604020202020204" pitchFamily="34" charset="0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4379" y="1342338"/>
            <a:ext cx="5212619" cy="1426530"/>
          </a:xfrm>
          <a:prstGeom prst="rect">
            <a:avLst/>
          </a:prstGeom>
        </p:spPr>
      </p:pic>
      <p:sp>
        <p:nvSpPr>
          <p:cNvPr id="31" name="직사각형 30"/>
          <p:cNvSpPr/>
          <p:nvPr/>
        </p:nvSpPr>
        <p:spPr>
          <a:xfrm>
            <a:off x="2251150" y="822244"/>
            <a:ext cx="126612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400" b="1" dirty="0" smtClean="0">
                <a:latin typeface="+mj-lt"/>
                <a:cs typeface="Arial" panose="020B0604020202020204" pitchFamily="34" charset="0"/>
              </a:rPr>
              <a:t>LED</a:t>
            </a:r>
            <a:endParaRPr lang="en-US" altLang="ko-KR" b="1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317033" y="3257172"/>
            <a:ext cx="261677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400" b="1" dirty="0" smtClean="0">
                <a:latin typeface="+mj-lt"/>
                <a:cs typeface="Arial" panose="020B0604020202020204" pitchFamily="34" charset="0"/>
              </a:rPr>
              <a:t>LED : </a:t>
            </a:r>
            <a:r>
              <a:rPr lang="ko-KR" altLang="en-US" sz="1400" b="1" smtClean="0">
                <a:latin typeface="+mj-lt"/>
                <a:cs typeface="Arial" panose="020B0604020202020204" pitchFamily="34" charset="0"/>
              </a:rPr>
              <a:t>식물등 구매완료</a:t>
            </a:r>
            <a:endParaRPr lang="en-US" altLang="ko-KR" b="1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317033" y="3935521"/>
            <a:ext cx="2616771" cy="462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400" b="1" dirty="0" smtClean="0">
                <a:latin typeface="+mj-lt"/>
                <a:cs typeface="Arial" panose="020B0604020202020204" pitchFamily="34" charset="0"/>
              </a:rPr>
              <a:t>MOSFET : </a:t>
            </a:r>
            <a:r>
              <a:rPr lang="ko-KR" altLang="en-US" sz="1400" b="1" smtClean="0">
                <a:latin typeface="+mj-lt"/>
                <a:cs typeface="Arial" panose="020B0604020202020204" pitchFamily="34" charset="0"/>
              </a:rPr>
              <a:t>구매 필 전력 맞춰서</a:t>
            </a:r>
            <a:endParaRPr lang="en-US" altLang="ko-KR" b="1" dirty="0">
              <a:latin typeface="+mj-lt"/>
              <a:cs typeface="Arial" panose="020B0604020202020204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13912" y="3645886"/>
            <a:ext cx="2495550" cy="197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76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메트로폴리탄">
  <a:themeElements>
    <a:clrScheme name="메트로폴리탄">
      <a:dk1>
        <a:sysClr val="windowText" lastClr="000000"/>
      </a:dk1>
      <a:lt1>
        <a:sysClr val="window" lastClr="FFFFFF"/>
      </a:lt1>
      <a:dk2>
        <a:srgbClr val="162F33"/>
      </a:dk2>
      <a:lt2>
        <a:srgbClr val="EAF0E0"/>
      </a:lt2>
      <a:accent1>
        <a:srgbClr val="50B4C8"/>
      </a:accent1>
      <a:accent2>
        <a:srgbClr val="A8B97F"/>
      </a:accent2>
      <a:accent3>
        <a:srgbClr val="9B9256"/>
      </a:accent3>
      <a:accent4>
        <a:srgbClr val="657689"/>
      </a:accent4>
      <a:accent5>
        <a:srgbClr val="7A855D"/>
      </a:accent5>
      <a:accent6>
        <a:srgbClr val="84AC9D"/>
      </a:accent6>
      <a:hlink>
        <a:srgbClr val="2370CD"/>
      </a:hlink>
      <a:folHlink>
        <a:srgbClr val="877589"/>
      </a:folHlink>
    </a:clrScheme>
    <a:fontScheme name="사용자 지정 1">
      <a:majorFont>
        <a:latin typeface="Calibri Light"/>
        <a:ea typeface="맑은 고딕"/>
        <a:cs typeface=""/>
      </a:majorFont>
      <a:minorFont>
        <a:latin typeface="Calibri Light"/>
        <a:ea typeface="맑은 고딕"/>
        <a:cs typeface=""/>
      </a:minorFont>
    </a:fontScheme>
    <a:fmtScheme name="메트로폴리탄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00000"/>
                <a:lumMod val="110000"/>
              </a:schemeClr>
            </a:gs>
            <a:gs pos="50000">
              <a:schemeClr val="phClr">
                <a:tint val="75000"/>
                <a:satMod val="101000"/>
                <a:lumMod val="105000"/>
              </a:schemeClr>
            </a:gs>
            <a:gs pos="100000">
              <a:schemeClr val="phClr">
                <a:tint val="82000"/>
                <a:satMod val="104000"/>
                <a:lumMod val="105000"/>
              </a:schemeClr>
            </a:gs>
          </a:gsLst>
          <a:lin ang="27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0000"/>
                <a:lumMod val="100000"/>
              </a:schemeClr>
            </a:gs>
            <a:gs pos="100000">
              <a:schemeClr val="phClr">
                <a:shade val="80000"/>
                <a:satMod val="100000"/>
                <a:lumMod val="99000"/>
              </a:schemeClr>
            </a:gs>
          </a:gsLst>
          <a:lin ang="27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tropolitan" id="{4C5440D6-04D2-4954-96CF-F251137069B2}" vid="{79CFCA13-9412-4290-BB4B-85112F88857B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메트로폴리탄</Template>
  <TotalTime>60690</TotalTime>
  <Words>631</Words>
  <Application>Microsoft Office PowerPoint</Application>
  <PresentationFormat>화면 슬라이드 쇼(4:3)</PresentationFormat>
  <Paragraphs>232</Paragraphs>
  <Slides>43</Slides>
  <Notes>39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43</vt:i4>
      </vt:variant>
    </vt:vector>
  </HeadingPairs>
  <TitlesOfParts>
    <vt:vector size="50" baseType="lpstr">
      <vt:lpstr>Noto Sans Korean Light</vt:lpstr>
      <vt:lpstr>Söhne</vt:lpstr>
      <vt:lpstr>맑은 고딕</vt:lpstr>
      <vt:lpstr>Arial</vt:lpstr>
      <vt:lpstr>Calibri</vt:lpstr>
      <vt:lpstr>Calibri Light</vt:lpstr>
      <vt:lpstr>메트로폴리탄</vt:lpstr>
      <vt:lpstr>LEAF Robotics</vt:lpstr>
      <vt:lpstr>PowerPoint 프레젠테이션</vt:lpstr>
      <vt:lpstr>LEAF Hierarchy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LEAF Robotics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Youngeun Kim</dc:creator>
  <cp:lastModifiedBy>JaeHyeong</cp:lastModifiedBy>
  <cp:revision>1063</cp:revision>
  <cp:lastPrinted>2017-12-12T13:52:35Z</cp:lastPrinted>
  <dcterms:created xsi:type="dcterms:W3CDTF">2017-06-19T08:07:39Z</dcterms:created>
  <dcterms:modified xsi:type="dcterms:W3CDTF">2023-11-01T00:59:41Z</dcterms:modified>
</cp:coreProperties>
</file>